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8"/>
  </p:notesMasterIdLst>
  <p:sldIdLst>
    <p:sldId id="277" r:id="rId2"/>
    <p:sldId id="262" r:id="rId3"/>
    <p:sldId id="259" r:id="rId4"/>
    <p:sldId id="261" r:id="rId5"/>
    <p:sldId id="406" r:id="rId6"/>
    <p:sldId id="282" r:id="rId7"/>
    <p:sldId id="409" r:id="rId8"/>
    <p:sldId id="408" r:id="rId9"/>
    <p:sldId id="283" r:id="rId10"/>
    <p:sldId id="284" r:id="rId11"/>
    <p:sldId id="410" r:id="rId12"/>
    <p:sldId id="285" r:id="rId13"/>
    <p:sldId id="311" r:id="rId14"/>
    <p:sldId id="411" r:id="rId15"/>
    <p:sldId id="312" r:id="rId16"/>
    <p:sldId id="412" r:id="rId17"/>
    <p:sldId id="313" r:id="rId18"/>
    <p:sldId id="413" r:id="rId19"/>
    <p:sldId id="314" r:id="rId20"/>
    <p:sldId id="315" r:id="rId21"/>
    <p:sldId id="316" r:id="rId22"/>
    <p:sldId id="310" r:id="rId23"/>
    <p:sldId id="414" r:id="rId24"/>
    <p:sldId id="287" r:id="rId25"/>
    <p:sldId id="415" r:id="rId26"/>
    <p:sldId id="286" r:id="rId27"/>
    <p:sldId id="288" r:id="rId28"/>
    <p:sldId id="289" r:id="rId29"/>
    <p:sldId id="416" r:id="rId30"/>
    <p:sldId id="291" r:id="rId31"/>
    <p:sldId id="417" r:id="rId32"/>
    <p:sldId id="290" r:id="rId33"/>
    <p:sldId id="292" r:id="rId34"/>
    <p:sldId id="293" r:id="rId35"/>
    <p:sldId id="294" r:id="rId36"/>
    <p:sldId id="418" r:id="rId37"/>
    <p:sldId id="295" r:id="rId38"/>
    <p:sldId id="419" r:id="rId39"/>
    <p:sldId id="563" r:id="rId40"/>
    <p:sldId id="297" r:id="rId41"/>
    <p:sldId id="296" r:id="rId42"/>
    <p:sldId id="420" r:id="rId43"/>
    <p:sldId id="388" r:id="rId44"/>
    <p:sldId id="389" r:id="rId45"/>
    <p:sldId id="390" r:id="rId46"/>
    <p:sldId id="564" r:id="rId47"/>
    <p:sldId id="298" r:id="rId48"/>
    <p:sldId id="421" r:id="rId49"/>
    <p:sldId id="565" r:id="rId50"/>
    <p:sldId id="299" r:id="rId51"/>
    <p:sldId id="323" r:id="rId52"/>
    <p:sldId id="422" r:id="rId53"/>
    <p:sldId id="300" r:id="rId54"/>
    <p:sldId id="301" r:id="rId55"/>
    <p:sldId id="423" r:id="rId56"/>
    <p:sldId id="302" r:id="rId57"/>
    <p:sldId id="566" r:id="rId58"/>
    <p:sldId id="567" r:id="rId59"/>
    <p:sldId id="303" r:id="rId60"/>
    <p:sldId id="304" r:id="rId61"/>
    <p:sldId id="424" r:id="rId62"/>
    <p:sldId id="425" r:id="rId63"/>
    <p:sldId id="426" r:id="rId64"/>
    <p:sldId id="306" r:id="rId65"/>
    <p:sldId id="570" r:id="rId66"/>
    <p:sldId id="571" r:id="rId67"/>
    <p:sldId id="572" r:id="rId68"/>
    <p:sldId id="307" r:id="rId69"/>
    <p:sldId id="574" r:id="rId70"/>
    <p:sldId id="573" r:id="rId71"/>
    <p:sldId id="308" r:id="rId72"/>
    <p:sldId id="376" r:id="rId73"/>
    <p:sldId id="378" r:id="rId74"/>
    <p:sldId id="427" r:id="rId75"/>
    <p:sldId id="379" r:id="rId76"/>
    <p:sldId id="428" r:id="rId77"/>
    <p:sldId id="380" r:id="rId78"/>
    <p:sldId id="429" r:id="rId79"/>
    <p:sldId id="381" r:id="rId80"/>
    <p:sldId id="382" r:id="rId81"/>
    <p:sldId id="430" r:id="rId82"/>
    <p:sldId id="384" r:id="rId83"/>
    <p:sldId id="383" r:id="rId84"/>
    <p:sldId id="575" r:id="rId85"/>
    <p:sldId id="576" r:id="rId86"/>
    <p:sldId id="577" r:id="rId87"/>
    <p:sldId id="578" r:id="rId88"/>
    <p:sldId id="385" r:id="rId89"/>
    <p:sldId id="455" r:id="rId90"/>
    <p:sldId id="456" r:id="rId91"/>
    <p:sldId id="457" r:id="rId92"/>
    <p:sldId id="458" r:id="rId93"/>
    <p:sldId id="459" r:id="rId94"/>
    <p:sldId id="460" r:id="rId95"/>
    <p:sldId id="461" r:id="rId96"/>
    <p:sldId id="462" r:id="rId97"/>
    <p:sldId id="579" r:id="rId98"/>
    <p:sldId id="463" r:id="rId99"/>
    <p:sldId id="464" r:id="rId100"/>
    <p:sldId id="580" r:id="rId101"/>
    <p:sldId id="581" r:id="rId102"/>
    <p:sldId id="582" r:id="rId103"/>
    <p:sldId id="468" r:id="rId104"/>
    <p:sldId id="583" r:id="rId105"/>
    <p:sldId id="469" r:id="rId106"/>
    <p:sldId id="470" r:id="rId107"/>
    <p:sldId id="473" r:id="rId108"/>
    <p:sldId id="584" r:id="rId109"/>
    <p:sldId id="585" r:id="rId110"/>
    <p:sldId id="586" r:id="rId111"/>
    <p:sldId id="474" r:id="rId112"/>
    <p:sldId id="475" r:id="rId113"/>
    <p:sldId id="476" r:id="rId114"/>
    <p:sldId id="477" r:id="rId115"/>
    <p:sldId id="478" r:id="rId116"/>
    <p:sldId id="479" r:id="rId117"/>
    <p:sldId id="480" r:id="rId118"/>
    <p:sldId id="481" r:id="rId119"/>
    <p:sldId id="483" r:id="rId120"/>
    <p:sldId id="587" r:id="rId121"/>
    <p:sldId id="484" r:id="rId122"/>
    <p:sldId id="485" r:id="rId123"/>
    <p:sldId id="486" r:id="rId124"/>
    <p:sldId id="487" r:id="rId125"/>
    <p:sldId id="488" r:id="rId126"/>
    <p:sldId id="489" r:id="rId127"/>
    <p:sldId id="490" r:id="rId128"/>
    <p:sldId id="491" r:id="rId129"/>
    <p:sldId id="493" r:id="rId130"/>
    <p:sldId id="588" r:id="rId131"/>
    <p:sldId id="494" r:id="rId132"/>
    <p:sldId id="495" r:id="rId133"/>
    <p:sldId id="496" r:id="rId134"/>
    <p:sldId id="497" r:id="rId135"/>
    <p:sldId id="498" r:id="rId136"/>
    <p:sldId id="589" r:id="rId137"/>
    <p:sldId id="499" r:id="rId138"/>
    <p:sldId id="590" r:id="rId139"/>
    <p:sldId id="502" r:id="rId140"/>
    <p:sldId id="500" r:id="rId141"/>
    <p:sldId id="591" r:id="rId142"/>
    <p:sldId id="505" r:id="rId143"/>
    <p:sldId id="506" r:id="rId144"/>
    <p:sldId id="507" r:id="rId145"/>
    <p:sldId id="508" r:id="rId146"/>
    <p:sldId id="509" r:id="rId147"/>
    <p:sldId id="510" r:id="rId148"/>
    <p:sldId id="511" r:id="rId149"/>
    <p:sldId id="512" r:id="rId150"/>
    <p:sldId id="514" r:id="rId151"/>
    <p:sldId id="515" r:id="rId152"/>
    <p:sldId id="518" r:id="rId153"/>
    <p:sldId id="516" r:id="rId154"/>
    <p:sldId id="519" r:id="rId155"/>
    <p:sldId id="520" r:id="rId156"/>
    <p:sldId id="521" r:id="rId157"/>
    <p:sldId id="523" r:id="rId158"/>
    <p:sldId id="522" r:id="rId159"/>
    <p:sldId id="525" r:id="rId160"/>
    <p:sldId id="526" r:id="rId161"/>
    <p:sldId id="527" r:id="rId162"/>
    <p:sldId id="528" r:id="rId163"/>
    <p:sldId id="529" r:id="rId164"/>
    <p:sldId id="530" r:id="rId165"/>
    <p:sldId id="524" r:id="rId166"/>
    <p:sldId id="544" r:id="rId167"/>
    <p:sldId id="545" r:id="rId168"/>
    <p:sldId id="546" r:id="rId169"/>
    <p:sldId id="547" r:id="rId170"/>
    <p:sldId id="559" r:id="rId171"/>
    <p:sldId id="550" r:id="rId172"/>
    <p:sldId id="551" r:id="rId173"/>
    <p:sldId id="548" r:id="rId174"/>
    <p:sldId id="552" r:id="rId175"/>
    <p:sldId id="553" r:id="rId176"/>
    <p:sldId id="554" r:id="rId177"/>
    <p:sldId id="555" r:id="rId178"/>
    <p:sldId id="556" r:id="rId179"/>
    <p:sldId id="557" r:id="rId180"/>
    <p:sldId id="558" r:id="rId181"/>
    <p:sldId id="592" r:id="rId182"/>
    <p:sldId id="561" r:id="rId183"/>
    <p:sldId id="593" r:id="rId184"/>
    <p:sldId id="560" r:id="rId185"/>
    <p:sldId id="320" r:id="rId186"/>
    <p:sldId id="309" r:id="rId187"/>
    <p:sldId id="432" r:id="rId188"/>
    <p:sldId id="433" r:id="rId189"/>
    <p:sldId id="317" r:id="rId190"/>
    <p:sldId id="324" r:id="rId191"/>
    <p:sldId id="321" r:id="rId192"/>
    <p:sldId id="322" r:id="rId193"/>
    <p:sldId id="325" r:id="rId194"/>
    <p:sldId id="434" r:id="rId195"/>
    <p:sldId id="436" r:id="rId196"/>
    <p:sldId id="435" r:id="rId197"/>
    <p:sldId id="326" r:id="rId198"/>
    <p:sldId id="360" r:id="rId199"/>
    <p:sldId id="437" r:id="rId200"/>
    <p:sldId id="438" r:id="rId201"/>
    <p:sldId id="362" r:id="rId202"/>
    <p:sldId id="363" r:id="rId203"/>
    <p:sldId id="364" r:id="rId204"/>
    <p:sldId id="365" r:id="rId205"/>
    <p:sldId id="367" r:id="rId206"/>
    <p:sldId id="369" r:id="rId207"/>
    <p:sldId id="370" r:id="rId208"/>
    <p:sldId id="371" r:id="rId209"/>
    <p:sldId id="373" r:id="rId210"/>
    <p:sldId id="375" r:id="rId211"/>
    <p:sldId id="440" r:id="rId212"/>
    <p:sldId id="439" r:id="rId213"/>
    <p:sldId id="372" r:id="rId214"/>
    <p:sldId id="441" r:id="rId215"/>
    <p:sldId id="358" r:id="rId216"/>
    <p:sldId id="327" r:id="rId217"/>
    <p:sldId id="328" r:id="rId218"/>
    <p:sldId id="330" r:id="rId219"/>
    <p:sldId id="442" r:id="rId220"/>
    <p:sldId id="331" r:id="rId221"/>
    <p:sldId id="444" r:id="rId222"/>
    <p:sldId id="443" r:id="rId223"/>
    <p:sldId id="333" r:id="rId224"/>
    <p:sldId id="445" r:id="rId225"/>
    <p:sldId id="334" r:id="rId226"/>
    <p:sldId id="446" r:id="rId227"/>
    <p:sldId id="335" r:id="rId228"/>
    <p:sldId id="447" r:id="rId229"/>
    <p:sldId id="337" r:id="rId230"/>
    <p:sldId id="338" r:id="rId231"/>
    <p:sldId id="339" r:id="rId232"/>
    <p:sldId id="533" r:id="rId233"/>
    <p:sldId id="534" r:id="rId234"/>
    <p:sldId id="340" r:id="rId235"/>
    <p:sldId id="449" r:id="rId236"/>
    <p:sldId id="448" r:id="rId237"/>
    <p:sldId id="357" r:id="rId238"/>
    <p:sldId id="393" r:id="rId239"/>
    <p:sldId id="394" r:id="rId240"/>
    <p:sldId id="341" r:id="rId241"/>
    <p:sldId id="450" r:id="rId242"/>
    <p:sldId id="342" r:id="rId243"/>
    <p:sldId id="452" r:id="rId244"/>
    <p:sldId id="451" r:id="rId245"/>
    <p:sldId id="392" r:id="rId246"/>
    <p:sldId id="453" r:id="rId247"/>
    <p:sldId id="343" r:id="rId248"/>
    <p:sldId id="344" r:id="rId249"/>
    <p:sldId id="386" r:id="rId250"/>
    <p:sldId id="387" r:id="rId251"/>
    <p:sldId id="454" r:id="rId252"/>
    <p:sldId id="345" r:id="rId253"/>
    <p:sldId id="542" r:id="rId254"/>
    <p:sldId id="543" r:id="rId255"/>
    <p:sldId id="346" r:id="rId256"/>
    <p:sldId id="347" r:id="rId257"/>
    <p:sldId id="348" r:id="rId258"/>
    <p:sldId id="349" r:id="rId259"/>
    <p:sldId id="391" r:id="rId260"/>
    <p:sldId id="350" r:id="rId261"/>
    <p:sldId id="351" r:id="rId262"/>
    <p:sldId id="352" r:id="rId263"/>
    <p:sldId id="353" r:id="rId264"/>
    <p:sldId id="535" r:id="rId265"/>
    <p:sldId id="354" r:id="rId266"/>
    <p:sldId id="536" r:id="rId267"/>
    <p:sldId id="355" r:id="rId268"/>
    <p:sldId id="537" r:id="rId269"/>
    <p:sldId id="356" r:id="rId270"/>
    <p:sldId id="538" r:id="rId271"/>
    <p:sldId id="539" r:id="rId272"/>
    <p:sldId id="540" r:id="rId273"/>
    <p:sldId id="395" r:id="rId274"/>
    <p:sldId id="397" r:id="rId275"/>
    <p:sldId id="398" r:id="rId276"/>
    <p:sldId id="399" r:id="rId277"/>
    <p:sldId id="400" r:id="rId278"/>
    <p:sldId id="405" r:id="rId279"/>
    <p:sldId id="531" r:id="rId280"/>
    <p:sldId id="532" r:id="rId281"/>
    <p:sldId id="562" r:id="rId282"/>
    <p:sldId id="401" r:id="rId283"/>
    <p:sldId id="402" r:id="rId284"/>
    <p:sldId id="403" r:id="rId285"/>
    <p:sldId id="404" r:id="rId286"/>
    <p:sldId id="276" r:id="rId28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098"/>
    <a:srgbClr val="003F97"/>
    <a:srgbClr val="E95977"/>
    <a:srgbClr val="E95A75"/>
    <a:srgbClr val="89C987"/>
    <a:srgbClr val="9ED6E8"/>
    <a:srgbClr val="D3BEDE"/>
    <a:srgbClr val="F7BB48"/>
    <a:srgbClr val="004098"/>
    <a:srgbClr val="006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/>
    <p:restoredTop sz="94444"/>
  </p:normalViewPr>
  <p:slideViewPr>
    <p:cSldViewPr snapToGrid="0" snapToObjects="1">
      <p:cViewPr varScale="1">
        <p:scale>
          <a:sx n="120" d="100"/>
          <a:sy n="120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E96D7-769E-8E4E-8F2E-3EC29021E1E9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AAEF9-9369-5B43-B8BE-920E3CD0F5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149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463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608946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100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55892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101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062347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102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4563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103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83516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104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1027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105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863687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106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82814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107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68886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108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403150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109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6782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22731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994437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963325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26667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697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17211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96106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766562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902694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166083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339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806927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952063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94078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70960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007906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643655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77756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528325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506051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645724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073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98938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685393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484606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497994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151709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787922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383156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753086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241619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380357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715392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726960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88090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15399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443362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088094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116906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944140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66755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83486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8090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956302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633588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573780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4169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883177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527005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713716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886289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449031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611717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0984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248079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223352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021496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134711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175066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627624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883255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67400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488700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38479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7567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844959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438642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8854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900396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005584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638015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73503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296297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527845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183096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6506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86020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644004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84676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39327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25999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273649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212858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891467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099879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883802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4308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488286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683826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191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652072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999075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193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876579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194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409244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195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72162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196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503736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197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335554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198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026311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199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274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2708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472046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200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391095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201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152504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202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533710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203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409968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204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380470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205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985045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206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97728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207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651266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208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269159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209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5663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123416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126634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74954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775503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211888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677154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355173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019879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645873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914235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8141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465055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741301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481905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378056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985787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064324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778116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795708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465041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647844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7205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27507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667595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083465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331381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323139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207043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443049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04469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924893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89344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595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375815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8568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099203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526590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420533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023598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18574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64046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48372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1004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8352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4960645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7029477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978685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281554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6412775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29167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2096689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38052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565445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902411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8175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796561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770322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011529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4404407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7580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38919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13935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8791456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128342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14281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478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857914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19772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514028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6348920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9106543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57321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9785175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8801539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892454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687292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7812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062340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420865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88094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208525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7231590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495003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5425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7460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6413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1573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7136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728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2682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537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5117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077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939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2005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9981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118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1434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9653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4990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05053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95593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40681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9264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5924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2284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81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53550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2991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20119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6900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0470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47214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24419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34099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8343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8309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9641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51195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4043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8297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42560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28753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95046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32389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5236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50092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90430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37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7435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46147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15151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35547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0698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57117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12615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54161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3148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70730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653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7589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60415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46086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84522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23581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52096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3896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96903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9635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82403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33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520221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65672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91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65287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34048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93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1429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94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01157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95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94100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96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40493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97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62644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98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99355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AAEF9-9369-5B43-B8BE-920E3CD0F56A}" type="slidenum">
              <a:rPr kumimoji="1" lang="ko-Kore-KR" altLang="en-US" smtClean="0"/>
              <a:t>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96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57FD5-FBBA-7D4A-A54F-F4F19DCBE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EC3068-3211-F246-A277-AD671B2B5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3AED0-ED52-324F-B405-39EBFD57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32CB-1053-3D49-9258-6CA441FC716A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CE7E34-DF7A-6E48-AE9A-FB47F9BC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43E6D-1A40-3640-995B-DA91DB7B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3C49-DE90-5C41-814A-943D74072F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894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8EA44-B2DE-E148-878B-E8F9C9DC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1B3C31-36E8-9546-BE25-F7250E77A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7E04A-4ADD-2D44-9922-ED90133F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32CB-1053-3D49-9258-6CA441FC716A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7B477-7B86-0044-ACFA-634CC7B99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0268C2-43F7-D647-A0BF-6237ABA9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3C49-DE90-5C41-814A-943D74072F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01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F632CF-6479-2147-972F-91FC01D38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CFC201-2F6D-8741-A7D3-D1D2F5A09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25621-E69C-7047-B223-6A5A21316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32CB-1053-3D49-9258-6CA441FC716A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69D85-0C10-1845-AE56-8B0D63A0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767B1-2376-B049-8DF2-CC14C29A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3C49-DE90-5C41-814A-943D74072F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61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4333B-7F7D-5049-A03E-3F4D980C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2FF1F1-5BC2-F64C-8C2D-F0E9CD8A1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A0C04-5705-B544-82D4-5CAF1D9A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32CB-1053-3D49-9258-6CA441FC716A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EB17E-D7C7-2A40-A09A-BF2691936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8FF61-5A00-DB43-97E4-010E4BE4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3C49-DE90-5C41-814A-943D74072F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450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BDAC0-6E17-D24C-A6A0-4B843D9D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A11608-425F-2743-91FF-D80BBA4D1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12C90-8652-D844-B468-0D2DFBB8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32CB-1053-3D49-9258-6CA441FC716A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CC9F7-9430-1646-9E58-082833ECC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D2C515-68FB-2747-8F00-09B4FE0C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3C49-DE90-5C41-814A-943D74072F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02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063CC-CFE5-974A-9F27-AF32DDFA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EA616-F290-814F-8633-16C797D04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D2B9E4-483D-C543-8922-75607C11D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F85B83-239E-F646-82BB-E1EE9DCC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32CB-1053-3D49-9258-6CA441FC716A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CBE34E-5D5A-4B41-8C33-5339CAB1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A9D08-7DD2-A749-9313-ECADBAE1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3C49-DE90-5C41-814A-943D74072F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18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B16D9-BEC2-AA4F-8A5D-5678FC6C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7E25B-6C3D-0A44-8D6F-AE4B9B8BF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C0C274-D29D-BF44-B437-6F214DC0A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39963C-EB49-0C44-A6B8-1602B99D0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D0CAB1-48B5-DE45-A456-1739C18F6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43839A-BD31-B84C-B012-3738536F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32CB-1053-3D49-9258-6CA441FC716A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3824EB-2C09-0B46-91CA-223746D2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B173E9-D6E9-9046-A31A-3F01CDFE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3C49-DE90-5C41-814A-943D74072F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619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DF7CD-94A0-BE42-9298-D350DAF3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3B8E1B-94CA-1F43-A58D-AEE9DCBC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32CB-1053-3D49-9258-6CA441FC716A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07502E-A854-DA45-9729-8E0E90BC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71EE91-54FB-0B43-86C6-7224B35B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3C49-DE90-5C41-814A-943D74072F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845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E7457A2-D11F-1A46-889B-C77BD768C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12600" y="6578600"/>
            <a:ext cx="279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2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14A18-9710-7E4F-B6A8-CFF55A3F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E6C4B-45AC-E242-A10F-23FCADBFA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B2C881-82EB-0844-A421-5811CCC4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10365-E6BD-734F-A732-EAED694F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32CB-1053-3D49-9258-6CA441FC716A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B12FE3-0F9B-1548-9703-92A238D9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413D52-F767-3B4B-9ADE-381BABD7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3C49-DE90-5C41-814A-943D74072F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855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0B454-09D5-D941-AE34-A234114FF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9D8E57-5B49-0C48-89F4-49CD266C0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715544-11A8-2648-A46F-5AD639719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3B5A9-21C6-5540-8C17-8BEF5E6E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32CB-1053-3D49-9258-6CA441FC716A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0845E3-430B-9841-BDF0-59421FBB5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C5A964-7503-7D47-AE3F-D542952D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3C49-DE90-5C41-814A-943D74072F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943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27FB03-9003-2146-B1C6-2BD8646D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1DDB4-1777-894A-82AD-BE1FDF566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128D9-6876-0644-9A6E-007A168C1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332CB-1053-3D49-9258-6CA441FC716A}" type="datetimeFigureOut">
              <a:rPr kumimoji="1" lang="ko-Kore-KR" altLang="en-US" smtClean="0"/>
              <a:t>7/19/23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65FBF-E066-E946-B245-B95475E61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7F1D6-B13C-6042-A2CF-E8B50DBA1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D3C49-DE90-5C41-814A-943D74072F9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86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hyperlink" Target="https://hr.wanted.co.kr/insights/pa_text/" TargetMode="External"/><Relationship Id="rId4" Type="http://schemas.openxmlformats.org/officeDocument/2006/relationships/image" Target="../media/image3.tif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tif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em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tif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em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tiff"/><Relationship Id="rId9" Type="http://schemas.openxmlformats.org/officeDocument/2006/relationships/image" Target="../media/image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tif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tif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hr.wanted.co.kr/insights/pa_text/" TargetMode="External"/><Relationship Id="rId4" Type="http://schemas.openxmlformats.org/officeDocument/2006/relationships/image" Target="../media/image3.tif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tif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tif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tif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tif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tif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tif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tif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tif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tif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tif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tif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tif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em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3.tiff"/><Relationship Id="rId9" Type="http://schemas.openxmlformats.org/officeDocument/2006/relationships/image" Target="../media/image6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tif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3.tif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tif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tif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tif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emf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tif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emf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tiff"/><Relationship Id="rId9" Type="http://schemas.openxmlformats.org/officeDocument/2006/relationships/image" Target="../media/image7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tif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em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tif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.tif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3.tif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3.tif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.tif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3.tif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tif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tif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86.png"/><Relationship Id="rId4" Type="http://schemas.openxmlformats.org/officeDocument/2006/relationships/image" Target="../media/image3.tif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3.tif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tif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3.tif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3.tif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3.tif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3.tif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3.tif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3.tiff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3.tiff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3.tif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3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3.tif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tiff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tiff"/><Relationship Id="rId4" Type="http://schemas.openxmlformats.org/officeDocument/2006/relationships/image" Target="../media/image3.tif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tiff"/><Relationship Id="rId4" Type="http://schemas.openxmlformats.org/officeDocument/2006/relationships/image" Target="../media/image3.tif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3.tiff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tiff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tiff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tiff"/><Relationship Id="rId4" Type="http://schemas.openxmlformats.org/officeDocument/2006/relationships/image" Target="../media/image3.tiff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tiff"/><Relationship Id="rId4" Type="http://schemas.openxmlformats.org/officeDocument/2006/relationships/image" Target="../media/image3.tiff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tiff"/><Relationship Id="rId4" Type="http://schemas.openxmlformats.org/officeDocument/2006/relationships/image" Target="../media/image3.tiff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tiff"/><Relationship Id="rId4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3.tiff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tiff"/><Relationship Id="rId4" Type="http://schemas.openxmlformats.org/officeDocument/2006/relationships/image" Target="../media/image3.tiff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tiff"/><Relationship Id="rId5" Type="http://schemas.openxmlformats.org/officeDocument/2006/relationships/image" Target="../media/image119.tiff"/><Relationship Id="rId4" Type="http://schemas.openxmlformats.org/officeDocument/2006/relationships/image" Target="../media/image3.tiff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tiff"/><Relationship Id="rId4" Type="http://schemas.openxmlformats.org/officeDocument/2006/relationships/image" Target="../media/image3.tiff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tiff"/><Relationship Id="rId4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tiff"/><Relationship Id="rId4" Type="http://schemas.openxmlformats.org/officeDocument/2006/relationships/image" Target="../media/image3.tiff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tiff"/><Relationship Id="rId4" Type="http://schemas.openxmlformats.org/officeDocument/2006/relationships/image" Target="../media/image3.tiff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3.tiff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3.tiff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tiff"/><Relationship Id="rId4" Type="http://schemas.openxmlformats.org/officeDocument/2006/relationships/image" Target="../media/image3.tiff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tiff"/><Relationship Id="rId4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tiff"/><Relationship Id="rId4" Type="http://schemas.openxmlformats.org/officeDocument/2006/relationships/image" Target="../media/image3.tiff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3.tiff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3.tiff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3.tiff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jpeg"/><Relationship Id="rId4" Type="http://schemas.openxmlformats.org/officeDocument/2006/relationships/image" Target="../media/image3.tiff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3.tiff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3.tiff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3.tiff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3.tiff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3.tiff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tiff"/><Relationship Id="rId4" Type="http://schemas.openxmlformats.org/officeDocument/2006/relationships/image" Target="../media/image3.tiff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3.tiff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tiff"/><Relationship Id="rId4" Type="http://schemas.openxmlformats.org/officeDocument/2006/relationships/image" Target="../media/image3.tiff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hyperlink" Target="https://www.stockmarketeye.com/wp-content/uploads/2014/09/StockMarketEye-Stock-Chart-Line-Graph.png" TargetMode="External"/><Relationship Id="rId4" Type="http://schemas.openxmlformats.org/officeDocument/2006/relationships/image" Target="../media/image3.tiff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tiff"/><Relationship Id="rId4" Type="http://schemas.openxmlformats.org/officeDocument/2006/relationships/image" Target="../media/image3.tiff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upport.minitab.com/ko-kr/minitab/21/media/generated-content/images/scatterplot_simple_example.png" TargetMode="External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3.tiff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1.daumcdn.net/cfile/tistory/99E4E1435C49CB7B39" TargetMode="External"/><Relationship Id="rId5" Type="http://schemas.openxmlformats.org/officeDocument/2006/relationships/image" Target="../media/image148.png"/><Relationship Id="rId4" Type="http://schemas.openxmlformats.org/officeDocument/2006/relationships/image" Target="../media/image3.tiff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iff"/><Relationship Id="rId4" Type="http://schemas.openxmlformats.org/officeDocument/2006/relationships/image" Target="../media/image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openxmlformats.org/officeDocument/2006/relationships/image" Target="../media/image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3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3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segye.com/content/image/2022/05/23/20220523519355.jpg" TargetMode="External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3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3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3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3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s://m.segye.com/content/image/2022/05/23/20220523519355.jpg" TargetMode="External"/><Relationship Id="rId4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3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tiff"/><Relationship Id="rId4" Type="http://schemas.openxmlformats.org/officeDocument/2006/relationships/image" Target="../media/image3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tiff"/><Relationship Id="rId4" Type="http://schemas.openxmlformats.org/officeDocument/2006/relationships/image" Target="../media/image3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segye.com/content/image/2022/05/23/20220523519355.jpg" TargetMode="External"/><Relationship Id="rId5" Type="http://schemas.openxmlformats.org/officeDocument/2006/relationships/image" Target="../media/image7.tiff"/><Relationship Id="rId4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tif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3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tif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tif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tif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tif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tif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A2144E0-CB18-2E47-B8BF-A1E69C3A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73041" cy="57702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8453CBF-29E2-8548-92F2-CE8E50635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6520" y="2557423"/>
            <a:ext cx="7166038" cy="1361434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ko-KR" altLang="en-US" b="1" dirty="0">
                <a:solidFill>
                  <a:srgbClr val="00B0F0"/>
                </a:solidFill>
                <a:latin typeface="+mj-ea"/>
              </a:rPr>
              <a:t>데이터 분석을 위한</a:t>
            </a:r>
            <a:br>
              <a:rPr lang="en-US" altLang="ko-KR" b="1" dirty="0">
                <a:solidFill>
                  <a:srgbClr val="00B0F0"/>
                </a:solidFill>
                <a:latin typeface="+mj-ea"/>
              </a:rPr>
            </a:br>
            <a:r>
              <a:rPr lang="ko-KR" altLang="en-US" b="1" dirty="0">
                <a:solidFill>
                  <a:srgbClr val="00B0F0"/>
                </a:solidFill>
                <a:latin typeface="+mj-ea"/>
              </a:rPr>
              <a:t>기초 통계 교육</a:t>
            </a:r>
            <a:endParaRPr lang="ko-Kore-KR" altLang="en-US" b="1" dirty="0">
              <a:solidFill>
                <a:srgbClr val="00B0F0"/>
              </a:solidFill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7CEF38-5697-484E-9476-345FD733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D30646-BAE1-574B-B05A-6A76AC3F97C8}"/>
              </a:ext>
            </a:extLst>
          </p:cNvPr>
          <p:cNvSpPr txBox="1"/>
          <p:nvPr/>
        </p:nvSpPr>
        <p:spPr>
          <a:xfrm>
            <a:off x="4557537" y="4817658"/>
            <a:ext cx="7104031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2400" dirty="0" err="1">
                <a:latin typeface="+mj-ea"/>
                <a:ea typeface="+mj-ea"/>
              </a:rPr>
              <a:t>강의자</a:t>
            </a:r>
            <a:r>
              <a:rPr kumimoji="1" lang="ko-KR" altLang="en-US" sz="2400" dirty="0">
                <a:latin typeface="+mj-ea"/>
                <a:ea typeface="+mj-ea"/>
              </a:rPr>
              <a:t> </a:t>
            </a:r>
            <a:r>
              <a:rPr kumimoji="1" lang="en-US" altLang="ko-KR" sz="2400" dirty="0">
                <a:latin typeface="+mj-ea"/>
                <a:ea typeface="+mj-ea"/>
              </a:rPr>
              <a:t>:</a:t>
            </a:r>
            <a:r>
              <a:rPr kumimoji="1" lang="ko-KR" altLang="en-US" sz="2400" dirty="0">
                <a:latin typeface="+mj-ea"/>
                <a:ea typeface="+mj-ea"/>
              </a:rPr>
              <a:t> 이승한 </a:t>
            </a:r>
            <a:r>
              <a:rPr kumimoji="1" lang="en-US" altLang="ko-KR" sz="2400" dirty="0">
                <a:latin typeface="+mj-ea"/>
                <a:ea typeface="+mj-ea"/>
              </a:rPr>
              <a:t>(</a:t>
            </a:r>
            <a:r>
              <a:rPr kumimoji="1" lang="ko-KR" altLang="en-US" sz="2400" dirty="0">
                <a:latin typeface="+mj-ea"/>
                <a:ea typeface="+mj-ea"/>
              </a:rPr>
              <a:t>연세대학교</a:t>
            </a:r>
            <a:r>
              <a:rPr kumimoji="1" lang="en-US" altLang="ko-KR" sz="2400" dirty="0">
                <a:latin typeface="+mj-ea"/>
                <a:ea typeface="+mj-ea"/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kumimoji="1" lang="ko-KR" altLang="en-US" sz="2400" dirty="0">
                <a:latin typeface="+mj-ea"/>
                <a:ea typeface="+mj-ea"/>
              </a:rPr>
              <a:t>일시 </a:t>
            </a:r>
            <a:r>
              <a:rPr kumimoji="1" lang="en-US" altLang="ko-KR" sz="2400" dirty="0">
                <a:latin typeface="+mj-ea"/>
                <a:ea typeface="+mj-ea"/>
              </a:rPr>
              <a:t>:</a:t>
            </a:r>
            <a:r>
              <a:rPr kumimoji="1" lang="ko-KR" altLang="en-US" sz="2400" dirty="0">
                <a:latin typeface="+mj-ea"/>
                <a:ea typeface="+mj-ea"/>
              </a:rPr>
              <a:t> </a:t>
            </a:r>
            <a:r>
              <a:rPr kumimoji="1" lang="en-US" altLang="ko-KR" sz="2400" dirty="0">
                <a:latin typeface="+mj-ea"/>
                <a:ea typeface="+mj-ea"/>
              </a:rPr>
              <a:t>2023.07.19</a:t>
            </a:r>
            <a:r>
              <a:rPr kumimoji="1" lang="ko-KR" altLang="en-US" sz="2400" dirty="0">
                <a:latin typeface="+mj-ea"/>
                <a:ea typeface="+mj-ea"/>
              </a:rPr>
              <a:t> </a:t>
            </a:r>
            <a:r>
              <a:rPr kumimoji="1" lang="en-US" altLang="ko-KR" sz="2400" dirty="0">
                <a:latin typeface="+mj-ea"/>
                <a:ea typeface="+mj-ea"/>
              </a:rPr>
              <a:t>(</a:t>
            </a:r>
            <a:r>
              <a:rPr kumimoji="1" lang="ko-KR" altLang="en-US" sz="2400" dirty="0">
                <a:latin typeface="+mj-ea"/>
                <a:ea typeface="+mj-ea"/>
              </a:rPr>
              <a:t>수</a:t>
            </a:r>
            <a:r>
              <a:rPr kumimoji="1" lang="en-US" altLang="ko-KR" sz="2400" dirty="0">
                <a:latin typeface="+mj-ea"/>
                <a:ea typeface="+mj-ea"/>
              </a:rPr>
              <a:t>)</a:t>
            </a:r>
          </a:p>
          <a:p>
            <a:pPr algn="r">
              <a:lnSpc>
                <a:spcPct val="150000"/>
              </a:lnSpc>
            </a:pPr>
            <a:endParaRPr kumimoji="1" lang="ko-Kore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9901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1.</a:t>
            </a:r>
            <a:r>
              <a:rPr kumimoji="1" lang="ko-KR" altLang="en-US" sz="2000" dirty="0">
                <a:latin typeface="+mj-ea"/>
                <a:ea typeface="+mj-ea"/>
              </a:rPr>
              <a:t> 데이터 분석의 중요성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데이터 분석의 사례</a:t>
            </a:r>
            <a:r>
              <a:rPr kumimoji="1" lang="en-US" altLang="ko-KR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338311" y="2281587"/>
            <a:ext cx="7301353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대형 마트에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맥주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기저귀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가까이 진열되어 있는 이유</a:t>
            </a:r>
            <a:r>
              <a:rPr kumimoji="1" lang="en-US" altLang="ko-KR" dirty="0"/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9EE176-973B-4546-870D-B7EA876D0E80}"/>
              </a:ext>
            </a:extLst>
          </p:cNvPr>
          <p:cNvSpPr/>
          <p:nvPr/>
        </p:nvSpPr>
        <p:spPr>
          <a:xfrm>
            <a:off x="7888735" y="6217446"/>
            <a:ext cx="35265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>
                <a:hlinkClick r:id="rId5"/>
              </a:rPr>
              <a:t>https://hr.wanted.co.kr/insights/pa_text/</a:t>
            </a:r>
            <a:endParaRPr lang="en-US" altLang="ko-KR" sz="500" dirty="0"/>
          </a:p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dimg.donga.com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wps</a:t>
            </a:r>
            <a:r>
              <a:rPr lang="ko-KR" altLang="en-US" sz="500" dirty="0"/>
              <a:t>/NEWS/IMAGE/2008/06/14/7067261.1.jpg</a:t>
            </a:r>
          </a:p>
          <a:p>
            <a:endParaRPr lang="ko-KR" altLang="en-US" sz="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D3929A-3F53-BD47-A34F-EC342E25F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605" y="1441453"/>
            <a:ext cx="3977957" cy="20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895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각 면에 </a:t>
            </a:r>
            <a:r>
              <a:rPr kumimoji="1" lang="en-US" altLang="ko-KR" sz="1600" dirty="0"/>
              <a:t>1,2,3,4</a:t>
            </a:r>
            <a:r>
              <a:rPr kumimoji="1" lang="ko-KR" altLang="en-US" sz="1600" dirty="0"/>
              <a:t>가 하나씩 적힌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개의 정사면체를 동시에 던질 때</a:t>
            </a:r>
            <a:r>
              <a:rPr kumimoji="1" lang="en-US" altLang="ko-KR" sz="1600" dirty="0"/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밑 면에 적힌 두 숫자의 합이 </a:t>
            </a:r>
            <a:r>
              <a:rPr kumimoji="1" lang="en-US" altLang="ko-KR" sz="1600" dirty="0"/>
              <a:t>4</a:t>
            </a:r>
            <a:r>
              <a:rPr kumimoji="1" lang="ko-KR" altLang="en-US" sz="1600" dirty="0"/>
              <a:t>일 확률은</a:t>
            </a:r>
            <a:r>
              <a:rPr kumimoji="1" lang="en-US" altLang="ko-KR" sz="1600" dirty="0"/>
              <a:t>?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31BBFF-F6C4-4362-8036-5E3BD1BD547A}"/>
              </a:ext>
            </a:extLst>
          </p:cNvPr>
          <p:cNvGrpSpPr/>
          <p:nvPr/>
        </p:nvGrpSpPr>
        <p:grpSpPr>
          <a:xfrm>
            <a:off x="909611" y="4239714"/>
            <a:ext cx="4491631" cy="957099"/>
            <a:chOff x="1012520" y="4006475"/>
            <a:chExt cx="3048000" cy="64948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3C0689B-1741-2A61-0F98-8D089837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2520" y="4006475"/>
              <a:ext cx="3048000" cy="254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BEC42E-B1CB-A400-3DF3-E58AEA19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2520" y="4389258"/>
              <a:ext cx="21971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411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각 면에 </a:t>
            </a:r>
            <a:r>
              <a:rPr kumimoji="1" lang="en-US" altLang="ko-KR" sz="1600" dirty="0"/>
              <a:t>1,2,3,4</a:t>
            </a:r>
            <a:r>
              <a:rPr kumimoji="1" lang="ko-KR" altLang="en-US" sz="1600" dirty="0"/>
              <a:t>가 하나씩 적힌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개의 정사면체를 동시에 던질 때</a:t>
            </a:r>
            <a:r>
              <a:rPr kumimoji="1" lang="en-US" altLang="ko-KR" sz="1600" dirty="0"/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밑 면에 적힌 두 숫자의 합이 </a:t>
            </a:r>
            <a:r>
              <a:rPr kumimoji="1" lang="en-US" altLang="ko-KR" sz="1600" dirty="0"/>
              <a:t>4</a:t>
            </a:r>
            <a:r>
              <a:rPr kumimoji="1" lang="ko-KR" altLang="en-US" sz="1600" dirty="0"/>
              <a:t>일 확률은</a:t>
            </a:r>
            <a:r>
              <a:rPr kumimoji="1" lang="en-US" altLang="ko-KR" sz="1600" dirty="0"/>
              <a:t>?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31BBFF-F6C4-4362-8036-5E3BD1BD547A}"/>
              </a:ext>
            </a:extLst>
          </p:cNvPr>
          <p:cNvGrpSpPr/>
          <p:nvPr/>
        </p:nvGrpSpPr>
        <p:grpSpPr>
          <a:xfrm>
            <a:off x="909611" y="4239714"/>
            <a:ext cx="6816160" cy="957099"/>
            <a:chOff x="1012520" y="4006475"/>
            <a:chExt cx="4625415" cy="64948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3C0689B-1741-2A61-0F98-8D089837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2520" y="4006475"/>
              <a:ext cx="3048000" cy="254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BEC42E-B1CB-A400-3DF3-E58AEA19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2520" y="4389258"/>
              <a:ext cx="2197100" cy="2667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1BC741-1602-AFB6-4187-01C7051B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3535" y="4044575"/>
              <a:ext cx="914400" cy="2159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30EF943-BF2F-9940-E12D-008B64858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3535" y="4427358"/>
              <a:ext cx="8128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682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각 면에 </a:t>
            </a:r>
            <a:r>
              <a:rPr kumimoji="1" lang="en-US" altLang="ko-KR" sz="1600" dirty="0"/>
              <a:t>1,2,3,4</a:t>
            </a:r>
            <a:r>
              <a:rPr kumimoji="1" lang="ko-KR" altLang="en-US" sz="1600" dirty="0"/>
              <a:t>가 하나씩 적힌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개의 정사면체를 동시에 던질 때</a:t>
            </a:r>
            <a:r>
              <a:rPr kumimoji="1" lang="en-US" altLang="ko-KR" sz="1600" dirty="0"/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밑 면에 적힌 두 숫자의 합이 </a:t>
            </a:r>
            <a:r>
              <a:rPr kumimoji="1" lang="en-US" altLang="ko-KR" sz="1600" dirty="0"/>
              <a:t>4</a:t>
            </a:r>
            <a:r>
              <a:rPr kumimoji="1" lang="ko-KR" altLang="en-US" sz="1600" dirty="0"/>
              <a:t>일 확률은</a:t>
            </a:r>
            <a:r>
              <a:rPr kumimoji="1" lang="en-US" altLang="ko-KR" sz="1600" dirty="0"/>
              <a:t>?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31BBFF-F6C4-4362-8036-5E3BD1BD547A}"/>
              </a:ext>
            </a:extLst>
          </p:cNvPr>
          <p:cNvGrpSpPr/>
          <p:nvPr/>
        </p:nvGrpSpPr>
        <p:grpSpPr>
          <a:xfrm>
            <a:off x="909611" y="4239714"/>
            <a:ext cx="10104519" cy="957099"/>
            <a:chOff x="1012520" y="4006475"/>
            <a:chExt cx="6856880" cy="64948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3C0689B-1741-2A61-0F98-8D089837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2520" y="4006475"/>
              <a:ext cx="3048000" cy="254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BEC42E-B1CB-A400-3DF3-E58AEA19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2520" y="4389258"/>
              <a:ext cx="2197100" cy="2667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1BC741-1602-AFB6-4187-01C7051B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3535" y="4044575"/>
              <a:ext cx="914400" cy="2159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30EF943-BF2F-9940-E12D-008B64858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3535" y="4427358"/>
              <a:ext cx="812800" cy="2286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B15C483-2275-439E-FFAB-6B76A7445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31100" y="4137957"/>
              <a:ext cx="1638300" cy="48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0899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통계적 확률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여러 번의 반복적인 실험 및 경험을 통해서 얻어지는 </a:t>
            </a:r>
            <a:r>
              <a:rPr kumimoji="1" lang="ko-KR" altLang="en-US" sz="1600" dirty="0" err="1"/>
              <a:t>상대도수를</a:t>
            </a:r>
            <a:r>
              <a:rPr kumimoji="1" lang="ko-KR" altLang="en-US" sz="1600" dirty="0"/>
              <a:t> 통해서 추측한 확률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야구 선수의 타율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제품이 불량일 확률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595987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통계적 확률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여러 번의 반복적인 실험 및 경험을 통해서 얻어지는 </a:t>
            </a:r>
            <a:r>
              <a:rPr kumimoji="1" lang="ko-KR" altLang="en-US" sz="1600" dirty="0" err="1"/>
              <a:t>상대도수를</a:t>
            </a:r>
            <a:r>
              <a:rPr kumimoji="1" lang="ko-KR" altLang="en-US" sz="1600" dirty="0"/>
              <a:t> 통해서 추측한 확률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야구 선수의 타율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제품이 불량일 확률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야구선수의 타율이 </a:t>
            </a:r>
            <a:r>
              <a:rPr kumimoji="1" lang="en-US" altLang="ko-KR" sz="1600" dirty="0"/>
              <a:t>0.3</a:t>
            </a:r>
            <a:r>
              <a:rPr kumimoji="1" lang="ko-KR" altLang="en-US" sz="1600" dirty="0"/>
              <a:t>이라고 해서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이 사람이 실제로 안타를 칠 확률이 과학적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절대적으로 </a:t>
            </a:r>
            <a:r>
              <a:rPr kumimoji="1" lang="en-US" altLang="ko-KR" sz="1600" dirty="0"/>
              <a:t>30%?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NO! </a:t>
            </a:r>
            <a:r>
              <a:rPr kumimoji="1" lang="ko-KR" altLang="en-US" sz="1600" dirty="0"/>
              <a:t>단순히 과거의 경험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ex. 300</a:t>
            </a:r>
            <a:r>
              <a:rPr kumimoji="1" lang="ko-KR" altLang="en-US" sz="1600" dirty="0"/>
              <a:t> 타수 </a:t>
            </a:r>
            <a:r>
              <a:rPr kumimoji="1" lang="en-US" altLang="ko-KR" sz="1600" dirty="0"/>
              <a:t>90</a:t>
            </a:r>
            <a:r>
              <a:rPr kumimoji="1" lang="ko-KR" altLang="en-US" sz="1600" dirty="0"/>
              <a:t>안타 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통해서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경험적으로 추측한 확률일 뿐</a:t>
            </a:r>
            <a:r>
              <a:rPr kumimoji="1" lang="en-US" altLang="ko-KR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68202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통계적 확률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하지만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시행 횟수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경험 횟수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가 많으면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해당 통계적 확률은 보다 신뢰할 만 하다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윷을 던져서 평평한 면이 나올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통계적 확률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은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D21588-EB6B-FDAE-3201-BAAFDC955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3" y="4480276"/>
            <a:ext cx="67056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075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어느 제약 회사에서 개발한 신약을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1000</a:t>
            </a:r>
            <a:r>
              <a:rPr kumimoji="1" lang="ko-KR" altLang="en-US" sz="1600" dirty="0"/>
              <a:t>명의 환자에게 투여하였더니 </a:t>
            </a:r>
            <a:r>
              <a:rPr kumimoji="1" lang="en-US" altLang="ko-KR" sz="1600" dirty="0"/>
              <a:t>700</a:t>
            </a:r>
            <a:r>
              <a:rPr kumimoji="1" lang="ko-KR" altLang="en-US" sz="1600" dirty="0"/>
              <a:t>명이 완치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새로운 특정 환자에게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해당 약을 투여했을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독감이 완치될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통계적 확률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은</a:t>
            </a:r>
            <a:r>
              <a:rPr kumimoji="1"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57644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기본 성질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용어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표본 공간 </a:t>
            </a:r>
            <a:r>
              <a:rPr kumimoji="1" lang="en-US" altLang="ko-KR" sz="1600" dirty="0"/>
              <a:t>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표본 공간의 임의의 사건 </a:t>
            </a:r>
            <a:r>
              <a:rPr kumimoji="1" lang="en-US" altLang="ko-KR" sz="1600" dirty="0"/>
              <a:t>A ( = S</a:t>
            </a:r>
            <a:r>
              <a:rPr kumimoji="1" lang="ko-KR" altLang="en-US" sz="1600" dirty="0"/>
              <a:t>의 부분 집합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172308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기본 성질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용어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표본 공간 </a:t>
            </a:r>
            <a:r>
              <a:rPr kumimoji="1" lang="en-US" altLang="ko-KR" sz="1600" dirty="0"/>
              <a:t>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표본 공간의 임의의 사건 </a:t>
            </a:r>
            <a:r>
              <a:rPr kumimoji="1" lang="en-US" altLang="ko-KR" sz="1600" dirty="0"/>
              <a:t>A ( = S</a:t>
            </a:r>
            <a:r>
              <a:rPr kumimoji="1" lang="ko-KR" altLang="en-US" sz="1600" dirty="0"/>
              <a:t>의 부분 집합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E1B84-F0B1-ACBB-4D75-410CAD17D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65" y="4506572"/>
            <a:ext cx="2705871" cy="65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30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기본 성질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용어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표본 공간 </a:t>
            </a:r>
            <a:r>
              <a:rPr kumimoji="1" lang="en-US" altLang="ko-KR" sz="1600" dirty="0"/>
              <a:t>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표본 공간의 임의의 사건 </a:t>
            </a:r>
            <a:r>
              <a:rPr kumimoji="1" lang="en-US" altLang="ko-KR" sz="1600" dirty="0"/>
              <a:t>A ( = S</a:t>
            </a:r>
            <a:r>
              <a:rPr kumimoji="1" lang="ko-KR" altLang="en-US" sz="1600" dirty="0"/>
              <a:t>의 부분 집합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E1B84-F0B1-ACBB-4D75-410CAD17D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65" y="4506572"/>
            <a:ext cx="2705871" cy="6502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874DD-4410-90EC-242E-839376809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266" y="4459047"/>
            <a:ext cx="1998669" cy="8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9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1.</a:t>
            </a:r>
            <a:r>
              <a:rPr kumimoji="1" lang="ko-KR" altLang="en-US" sz="2000" dirty="0">
                <a:latin typeface="+mj-ea"/>
                <a:ea typeface="+mj-ea"/>
              </a:rPr>
              <a:t> 데이터 분석의 중요성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데이터 분석의 사례</a:t>
            </a:r>
            <a:r>
              <a:rPr kumimoji="1" lang="en-US" altLang="ko-KR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338311" y="2281587"/>
            <a:ext cx="7301353" cy="2940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대형 마트에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맥주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기저귀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가까이 진열되어 있는 이유</a:t>
            </a:r>
            <a:r>
              <a:rPr kumimoji="1" lang="en-US" altLang="ko-KR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맥주 구매자와 기저귀 구매자의 </a:t>
            </a:r>
            <a:r>
              <a:rPr kumimoji="1" lang="ko-KR" altLang="en-US" b="1" dirty="0">
                <a:solidFill>
                  <a:srgbClr val="FF0000"/>
                </a:solidFill>
              </a:rPr>
              <a:t>소비 패턴 분석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그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맥주와 기저귀를 함께 구매한 사람이 많은 것으로 나타남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sz="2400" b="1" i="1" dirty="0"/>
              <a:t>이 둘을 가까운 진열대에 놓음으로써</a:t>
            </a:r>
            <a:r>
              <a:rPr kumimoji="1" lang="en-US" altLang="ko-KR" sz="2400" b="1" i="1" dirty="0"/>
              <a:t>,</a:t>
            </a:r>
            <a:r>
              <a:rPr kumimoji="1" lang="ko-KR" altLang="en-US" sz="2400" b="1" i="1" dirty="0"/>
              <a:t> 매출 증진 효과</a:t>
            </a:r>
            <a:r>
              <a:rPr kumimoji="1" lang="en-US" altLang="ko-KR" sz="2400" b="1" i="1" dirty="0"/>
              <a:t>!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9EE176-973B-4546-870D-B7EA876D0E80}"/>
              </a:ext>
            </a:extLst>
          </p:cNvPr>
          <p:cNvSpPr/>
          <p:nvPr/>
        </p:nvSpPr>
        <p:spPr>
          <a:xfrm>
            <a:off x="7888735" y="6217446"/>
            <a:ext cx="35265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>
                <a:hlinkClick r:id="rId5"/>
              </a:rPr>
              <a:t>https://hr.wanted.co.kr/insights/pa_text/</a:t>
            </a:r>
            <a:endParaRPr lang="en-US" altLang="ko-KR" sz="500" dirty="0"/>
          </a:p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dimg.donga.com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wps</a:t>
            </a:r>
            <a:r>
              <a:rPr lang="ko-KR" altLang="en-US" sz="500" dirty="0"/>
              <a:t>/NEWS/IMAGE/2008/06/14/7067261.1.jpg</a:t>
            </a:r>
          </a:p>
          <a:p>
            <a:endParaRPr lang="ko-KR" altLang="en-US" sz="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836675-E110-0741-B6AB-FEE25E65F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014" y="3828520"/>
            <a:ext cx="3923141" cy="2097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D3929A-3F53-BD47-A34F-EC342E25F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5605" y="1441453"/>
            <a:ext cx="3977957" cy="20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157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기본 성질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용어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표본 공간 </a:t>
            </a:r>
            <a:r>
              <a:rPr kumimoji="1" lang="en-US" altLang="ko-KR" sz="1600" dirty="0"/>
              <a:t>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표본 공간의 임의의 사건 </a:t>
            </a:r>
            <a:r>
              <a:rPr kumimoji="1" lang="en-US" altLang="ko-KR" sz="1600" dirty="0"/>
              <a:t>A ( = S</a:t>
            </a:r>
            <a:r>
              <a:rPr kumimoji="1" lang="ko-KR" altLang="en-US" sz="1600" dirty="0"/>
              <a:t>의 부분 집합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E1B84-F0B1-ACBB-4D75-410CAD17D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65" y="4506572"/>
            <a:ext cx="2705871" cy="6502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874DD-4410-90EC-242E-839376809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266" y="4459047"/>
            <a:ext cx="1998669" cy="8472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A463F8-B2EC-FDA2-2C7B-31134621F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039" y="4626810"/>
            <a:ext cx="2163243" cy="5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560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기본 성질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반드시 일어나는 사건 </a:t>
            </a:r>
            <a:r>
              <a:rPr kumimoji="1" lang="en-US" altLang="ko-KR" sz="1600" dirty="0"/>
              <a:t>S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절대로 일어나지 않는 사건</a:t>
            </a:r>
            <a:endParaRPr kumimoji="1"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93706-E77B-AC89-68EA-0A9F299AA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764" y="3554131"/>
            <a:ext cx="190500" cy="215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52E301-CF7A-6DD8-BE23-98C2BD395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71" y="4149432"/>
            <a:ext cx="2811885" cy="1090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3DDBD6-70E9-6510-BA63-1CBDEACC0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218" y="4197273"/>
            <a:ext cx="3053508" cy="11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85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기본 성질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요약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확률의 기본 성질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가지</a:t>
            </a: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211FF2-651E-DD19-3B00-233A31FA2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" y="3568281"/>
            <a:ext cx="5989544" cy="18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43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주머니 안에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흰 공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노란 공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개가 있다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임의로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개의 공을 동시에 꺼낼 때</a:t>
            </a:r>
            <a:r>
              <a:rPr kumimoji="1" lang="en-US" altLang="ko-KR" sz="1600" dirty="0"/>
              <a:t>…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 </a:t>
            </a:r>
            <a:r>
              <a:rPr kumimoji="1" lang="ko-KR" altLang="en-US" sz="1600" dirty="0"/>
              <a:t>노란 공이 나올 확률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3</a:t>
            </a:r>
            <a:r>
              <a:rPr kumimoji="1" lang="ko-KR" altLang="en-US" sz="1600" dirty="0"/>
              <a:t>개 모두 흰 공이 나올 확률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400940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주머니 안에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흰 공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노란 공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개가 있다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임의로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개의 공을 동시에 꺼낼 때</a:t>
            </a:r>
            <a:r>
              <a:rPr kumimoji="1" lang="en-US" altLang="ko-KR" sz="1600" dirty="0"/>
              <a:t>…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u="sng" dirty="0"/>
              <a:t>Q1) </a:t>
            </a:r>
            <a:r>
              <a:rPr kumimoji="1" lang="ko-KR" altLang="en-US" sz="1600" u="sng" dirty="0"/>
              <a:t>노란 공이 나올 확률 </a:t>
            </a:r>
            <a:endParaRPr kumimoji="1" lang="en-US" altLang="ko-KR" sz="1600" u="sng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노란 공이 하나도 안 나올 확률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996557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주머니 안에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흰 공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노란 공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개가 있다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임의로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개의 공을 동시에 꺼낼 때</a:t>
            </a:r>
            <a:r>
              <a:rPr kumimoji="1" lang="en-US" altLang="ko-KR" sz="1600" dirty="0"/>
              <a:t>…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u="sng" dirty="0"/>
              <a:t>Q2) 3</a:t>
            </a:r>
            <a:r>
              <a:rPr kumimoji="1" lang="ko-KR" altLang="en-US" sz="1600" u="sng" dirty="0"/>
              <a:t>개 모두 흰 공이 나올 확률</a:t>
            </a:r>
            <a:endParaRPr kumimoji="1" lang="en-US" altLang="ko-KR" sz="1600" u="sng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불가능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924820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덧셈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두 사건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가 있을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 또는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가 일어날 확률은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 </a:t>
            </a:r>
            <a:r>
              <a:rPr kumimoji="1" lang="ko-KR" altLang="en-US" sz="1600" dirty="0"/>
              <a:t>혹은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 중 하나라도 발생할 확률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159061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덧셈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두 사건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가 있을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 또는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가 일어날 확률은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 </a:t>
            </a:r>
            <a:r>
              <a:rPr kumimoji="1" lang="ko-KR" altLang="en-US" sz="1600" dirty="0"/>
              <a:t>혹은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 중 하나라도 발생할 확률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DDB6EE-1BF6-5C31-3DFD-412003008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30" y="4090361"/>
            <a:ext cx="5521216" cy="6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519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덧셈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br>
              <a:rPr kumimoji="1" lang="en-US" altLang="ko-KR" sz="1600" dirty="0"/>
            </a:b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숫자 </a:t>
            </a:r>
            <a:r>
              <a:rPr kumimoji="1" lang="en-US" altLang="ko-KR" sz="1600" dirty="0"/>
              <a:t>1~10</a:t>
            </a:r>
            <a:r>
              <a:rPr kumimoji="1" lang="ko-KR" altLang="en-US" sz="1600" dirty="0"/>
              <a:t> 중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</a:t>
            </a:r>
            <a:r>
              <a:rPr kumimoji="1" lang="ko-KR" altLang="en-US" sz="1600" dirty="0"/>
              <a:t>사건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의 배수가 나오는 경우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</a:t>
            </a:r>
            <a:r>
              <a:rPr kumimoji="1" lang="ko-KR" altLang="en-US" sz="1600" dirty="0"/>
              <a:t> 사건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의 약수가 나오는 경우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            사건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의 배수 혹은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의 약수가 나오는 경우 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DDB6EE-1BF6-5C31-3DFD-412003008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30" y="2873365"/>
            <a:ext cx="5521216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F42DD2-9DB2-AEFA-4BF3-3C547F023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59" y="5478819"/>
            <a:ext cx="622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08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덧셈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976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br>
              <a:rPr kumimoji="1" lang="en-US" altLang="ko-KR" sz="1600" dirty="0"/>
            </a:b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숫자 </a:t>
            </a:r>
            <a:r>
              <a:rPr kumimoji="1" lang="en-US" altLang="ko-KR" sz="1600" dirty="0"/>
              <a:t>1~10</a:t>
            </a:r>
            <a:r>
              <a:rPr kumimoji="1" lang="ko-KR" altLang="en-US" sz="1600" dirty="0"/>
              <a:t> 중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</a:t>
            </a:r>
            <a:r>
              <a:rPr kumimoji="1" lang="ko-KR" altLang="en-US" sz="1600" dirty="0"/>
              <a:t>사건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의 배수가 나오는 경우</a:t>
            </a:r>
            <a:r>
              <a:rPr kumimoji="1" lang="en-US" altLang="ko-KR" sz="1600" dirty="0"/>
              <a:t> = { 2,4,6,8,10 }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</a:t>
            </a:r>
            <a:r>
              <a:rPr kumimoji="1" lang="ko-KR" altLang="en-US" sz="1600" dirty="0"/>
              <a:t> 사건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의 약수가 나오는 경우</a:t>
            </a:r>
            <a:r>
              <a:rPr kumimoji="1" lang="en-US" altLang="ko-KR" sz="1600" dirty="0"/>
              <a:t> = { 1,2,4,8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}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            사건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의 배수 혹은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의 약수가 나오는 경우</a:t>
            </a: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DDB6EE-1BF6-5C31-3DFD-412003008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30" y="2873365"/>
            <a:ext cx="5521216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F42DD2-9DB2-AEFA-4BF3-3C547F023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59" y="5478819"/>
            <a:ext cx="622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7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방이(가) 표시된 사진&#10;&#10;자동 생성된 설명">
            <a:extLst>
              <a:ext uri="{FF2B5EF4-FFF2-40B4-BE49-F238E27FC236}">
                <a16:creationId xmlns:a16="http://schemas.microsoft.com/office/drawing/2014/main" id="{F6214330-0D8C-0E4E-B56E-E192D0B9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flipH="1">
            <a:off x="6700911" y="778262"/>
            <a:ext cx="6470431" cy="7037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AB71DC-1C3C-8C42-9786-F8971BFBA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96A38E-481C-C241-BC5D-BF40E91B85BB}"/>
              </a:ext>
            </a:extLst>
          </p:cNvPr>
          <p:cNvSpPr/>
          <p:nvPr/>
        </p:nvSpPr>
        <p:spPr>
          <a:xfrm>
            <a:off x="0" y="778262"/>
            <a:ext cx="7202531" cy="1842869"/>
          </a:xfrm>
          <a:prstGeom prst="rect">
            <a:avLst/>
          </a:prstGeom>
          <a:solidFill>
            <a:srgbClr val="9ED6E8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C4173-619F-6342-8204-0185F419CFA4}"/>
              </a:ext>
            </a:extLst>
          </p:cNvPr>
          <p:cNvSpPr/>
          <p:nvPr/>
        </p:nvSpPr>
        <p:spPr>
          <a:xfrm>
            <a:off x="0" y="778262"/>
            <a:ext cx="6700911" cy="1842868"/>
          </a:xfrm>
          <a:prstGeom prst="rect">
            <a:avLst/>
          </a:prstGeom>
          <a:solidFill>
            <a:srgbClr val="9ED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50493-146C-704E-B1A7-692F7BC4B667}"/>
              </a:ext>
            </a:extLst>
          </p:cNvPr>
          <p:cNvSpPr txBox="1"/>
          <p:nvPr/>
        </p:nvSpPr>
        <p:spPr>
          <a:xfrm>
            <a:off x="230480" y="1375761"/>
            <a:ext cx="507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2"/>
                </a:solidFill>
              </a:rPr>
              <a:t>2.</a:t>
            </a:r>
            <a:r>
              <a:rPr kumimoji="1" lang="ko-KR" altLang="en-US" sz="2800" b="1" dirty="0">
                <a:solidFill>
                  <a:schemeClr val="tx2"/>
                </a:solidFill>
              </a:rPr>
              <a:t> 데이터의 형태</a:t>
            </a:r>
            <a:endParaRPr kumimoji="1" lang="en-US" altLang="ko-KR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885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덧셈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br>
              <a:rPr kumimoji="1" lang="en-US" altLang="ko-KR" sz="1600" dirty="0"/>
            </a:b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숫자 </a:t>
            </a:r>
            <a:r>
              <a:rPr kumimoji="1" lang="en-US" altLang="ko-KR" sz="1600" dirty="0"/>
              <a:t>1~10</a:t>
            </a:r>
            <a:r>
              <a:rPr kumimoji="1" lang="ko-KR" altLang="en-US" sz="1600" dirty="0"/>
              <a:t> 중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</a:t>
            </a:r>
            <a:r>
              <a:rPr kumimoji="1" lang="ko-KR" altLang="en-US" sz="1600" dirty="0"/>
              <a:t>사건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의 배수가 나오는 경우</a:t>
            </a:r>
            <a:r>
              <a:rPr kumimoji="1" lang="en-US" altLang="ko-KR" sz="1600" dirty="0"/>
              <a:t> = { 2,4,6,8,10 }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</a:t>
            </a:r>
            <a:r>
              <a:rPr kumimoji="1" lang="ko-KR" altLang="en-US" sz="1600" dirty="0"/>
              <a:t> 사건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의 약수가 나오는 경우</a:t>
            </a:r>
            <a:r>
              <a:rPr kumimoji="1" lang="en-US" altLang="ko-KR" sz="1600" dirty="0"/>
              <a:t> = { 1,2,4,8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}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            사건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의 배수 혹은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의 약수가 나오는 경우 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{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1,2,4,6,8,10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}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DDB6EE-1BF6-5C31-3DFD-412003008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30" y="2873365"/>
            <a:ext cx="5521216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F42DD2-9DB2-AEFA-4BF3-3C547F023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59" y="5478819"/>
            <a:ext cx="622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851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덧셈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br>
              <a:rPr kumimoji="1" lang="en-US" altLang="ko-KR" sz="1600" dirty="0"/>
            </a:b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숫자 </a:t>
            </a:r>
            <a:r>
              <a:rPr kumimoji="1" lang="en-US" altLang="ko-KR" sz="1600" dirty="0"/>
              <a:t>1~10</a:t>
            </a:r>
            <a:r>
              <a:rPr kumimoji="1" lang="ko-KR" altLang="en-US" sz="1600" dirty="0"/>
              <a:t> 중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</a:t>
            </a:r>
            <a:r>
              <a:rPr kumimoji="1" lang="ko-KR" altLang="en-US" sz="1600" dirty="0"/>
              <a:t>사건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의 배수가 나오는 경우</a:t>
            </a:r>
            <a:r>
              <a:rPr kumimoji="1" lang="en-US" altLang="ko-KR" sz="1600" dirty="0"/>
              <a:t> = { 2,4,6,8,10 }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</a:t>
            </a:r>
            <a:r>
              <a:rPr kumimoji="1" lang="ko-KR" altLang="en-US" sz="1600" dirty="0"/>
              <a:t> 사건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의 약수가 나오는 경우</a:t>
            </a:r>
            <a:r>
              <a:rPr kumimoji="1" lang="en-US" altLang="ko-KR" sz="1600" dirty="0"/>
              <a:t> = { 1,2,4,8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}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            사건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의 배수 혹은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의 약수가 나오는 경우 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{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1,2,4,6,8,10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}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DDB6EE-1BF6-5C31-3DFD-412003008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30" y="2873365"/>
            <a:ext cx="5521216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F42DD2-9DB2-AEFA-4BF3-3C547F023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59" y="5478819"/>
            <a:ext cx="622300" cy="2413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0C5FF60-FB87-3F8C-779F-A89E5A4AC117}"/>
              </a:ext>
            </a:extLst>
          </p:cNvPr>
          <p:cNvCxnSpPr/>
          <p:nvPr/>
        </p:nvCxnSpPr>
        <p:spPr>
          <a:xfrm flipV="1">
            <a:off x="2926080" y="2450592"/>
            <a:ext cx="0" cy="422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DA83420-AE7F-E93D-DB6A-AF7545C899AB}"/>
              </a:ext>
            </a:extLst>
          </p:cNvPr>
          <p:cNvCxnSpPr/>
          <p:nvPr/>
        </p:nvCxnSpPr>
        <p:spPr>
          <a:xfrm flipV="1">
            <a:off x="3883152" y="2420112"/>
            <a:ext cx="0" cy="422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109A31-61B9-E785-FC06-27BDF00A2569}"/>
              </a:ext>
            </a:extLst>
          </p:cNvPr>
          <p:cNvCxnSpPr/>
          <p:nvPr/>
        </p:nvCxnSpPr>
        <p:spPr>
          <a:xfrm flipV="1">
            <a:off x="5269992" y="2435352"/>
            <a:ext cx="0" cy="422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B7EFC6-E85D-2AB8-7E7D-E2C0F7E4251E}"/>
              </a:ext>
            </a:extLst>
          </p:cNvPr>
          <p:cNvSpPr txBox="1"/>
          <p:nvPr/>
        </p:nvSpPr>
        <p:spPr>
          <a:xfrm>
            <a:off x="2781300" y="1822689"/>
            <a:ext cx="457200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67401D-5293-6E2D-AEED-DCE3309978C6}"/>
              </a:ext>
            </a:extLst>
          </p:cNvPr>
          <p:cNvSpPr txBox="1"/>
          <p:nvPr/>
        </p:nvSpPr>
        <p:spPr>
          <a:xfrm>
            <a:off x="3736086" y="1801353"/>
            <a:ext cx="553212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25253-A297-971B-FCD8-FDD2E9459406}"/>
              </a:ext>
            </a:extLst>
          </p:cNvPr>
          <p:cNvSpPr txBox="1"/>
          <p:nvPr/>
        </p:nvSpPr>
        <p:spPr>
          <a:xfrm>
            <a:off x="5132070" y="1807449"/>
            <a:ext cx="553212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692706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덧셈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E2C40B-05C3-81C6-3559-3A7BD5426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86" y="2926524"/>
            <a:ext cx="30734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7118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덧셈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E2C40B-05C3-81C6-3559-3A7BD5426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86" y="2926524"/>
            <a:ext cx="30734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9D6EC2-2C79-5CD4-3FA4-1757A32E6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71" y="3478271"/>
            <a:ext cx="3403600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17922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덧셈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E2C40B-05C3-81C6-3559-3A7BD5426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86" y="2926524"/>
            <a:ext cx="30734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9D6EC2-2C79-5CD4-3FA4-1757A32E6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71" y="3478271"/>
            <a:ext cx="3403600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42C092-FCBE-2E61-7A36-4D6BC613D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71" y="4343649"/>
            <a:ext cx="3200400" cy="31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94517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덧셈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E2C40B-05C3-81C6-3559-3A7BD5426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86" y="2926524"/>
            <a:ext cx="30734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9D6EC2-2C79-5CD4-3FA4-1757A32E6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71" y="3478271"/>
            <a:ext cx="3403600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42C092-FCBE-2E61-7A36-4D6BC613D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71" y="4343649"/>
            <a:ext cx="3200400" cy="317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8DEE6A-F60F-C780-465F-8BEBF0183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971" y="4956604"/>
            <a:ext cx="2184400" cy="317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85B431-37DF-7EAE-4E8D-B80AB08BAF17}"/>
              </a:ext>
            </a:extLst>
          </p:cNvPr>
          <p:cNvSpPr txBox="1"/>
          <p:nvPr/>
        </p:nvSpPr>
        <p:spPr>
          <a:xfrm>
            <a:off x="3129006" y="4949204"/>
            <a:ext cx="339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배반사건일 경우 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2699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덧셈 정리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요약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D94E85-1C33-1012-71CD-2D6C0C335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20" y="3042025"/>
            <a:ext cx="4789722" cy="16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945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5D21C-0968-6EED-18DC-394383A9FE53}"/>
              </a:ext>
            </a:extLst>
          </p:cNvPr>
          <p:cNvSpPr txBox="1"/>
          <p:nvPr/>
        </p:nvSpPr>
        <p:spPr>
          <a:xfrm>
            <a:off x="637131" y="2820757"/>
            <a:ext cx="7793638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특정 학급에서</a:t>
            </a:r>
            <a:r>
              <a:rPr kumimoji="1" lang="en-US" altLang="ko-KR" sz="1600" dirty="0"/>
              <a:t>,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</a:t>
            </a:r>
            <a:r>
              <a:rPr kumimoji="1" lang="ko-KR" altLang="en-US" sz="1600" dirty="0"/>
              <a:t>사이트에 가입한 학생은 </a:t>
            </a:r>
            <a:r>
              <a:rPr kumimoji="1" lang="en-US" altLang="ko-KR" sz="1600" dirty="0"/>
              <a:t>3/5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</a:t>
            </a:r>
            <a:r>
              <a:rPr kumimoji="1" lang="ko-KR" altLang="en-US" sz="1600" dirty="0"/>
              <a:t> 사이트에 가입한 학생은 </a:t>
            </a:r>
            <a:r>
              <a:rPr kumimoji="1" lang="en-US" altLang="ko-KR" sz="1600" dirty="0"/>
              <a:t>1/2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B </a:t>
            </a:r>
            <a:r>
              <a:rPr kumimoji="1" lang="ko-KR" altLang="en-US" sz="1600" dirty="0"/>
              <a:t>사이트 모두에 가입한 사람은 </a:t>
            </a:r>
            <a:r>
              <a:rPr kumimoji="1" lang="en-US" altLang="ko-KR" sz="1600" dirty="0"/>
              <a:t>1/5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한 명을 임의로 뽑았을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 </a:t>
            </a:r>
            <a:r>
              <a:rPr kumimoji="1" lang="ko-KR" altLang="en-US" sz="1600" dirty="0"/>
              <a:t>또는 </a:t>
            </a:r>
            <a:r>
              <a:rPr kumimoji="1" lang="en-US" altLang="ko-KR" sz="1600" dirty="0"/>
              <a:t>B </a:t>
            </a:r>
            <a:r>
              <a:rPr kumimoji="1" lang="ko-KR" altLang="en-US" sz="1600" dirty="0"/>
              <a:t>사이트에 가입한 학생일 확률은</a:t>
            </a:r>
            <a:r>
              <a:rPr kumimoji="1"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36871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5D21C-0968-6EED-18DC-394383A9FE53}"/>
              </a:ext>
            </a:extLst>
          </p:cNvPr>
          <p:cNvSpPr txBox="1"/>
          <p:nvPr/>
        </p:nvSpPr>
        <p:spPr>
          <a:xfrm>
            <a:off x="637130" y="2820757"/>
            <a:ext cx="94761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특정 학급에서</a:t>
            </a:r>
            <a:r>
              <a:rPr kumimoji="1" lang="en-US" altLang="ko-KR" sz="1600" dirty="0"/>
              <a:t>,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</a:t>
            </a:r>
            <a:r>
              <a:rPr kumimoji="1" lang="ko-KR" altLang="en-US" sz="1600" dirty="0"/>
              <a:t>사이트에 가입한 학생은 </a:t>
            </a:r>
            <a:r>
              <a:rPr kumimoji="1" lang="en-US" altLang="ko-KR" sz="1600" dirty="0"/>
              <a:t>3/5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</a:t>
            </a:r>
            <a:r>
              <a:rPr kumimoji="1" lang="ko-KR" altLang="en-US" sz="1600" dirty="0"/>
              <a:t> 사이트에 가입한 학생은 </a:t>
            </a:r>
            <a:r>
              <a:rPr kumimoji="1" lang="en-US" altLang="ko-KR" sz="1600" dirty="0"/>
              <a:t>1/2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B </a:t>
            </a:r>
            <a:r>
              <a:rPr kumimoji="1" lang="ko-KR" altLang="en-US" sz="1600" dirty="0"/>
              <a:t>사이트 모두에 가입한 사람은 </a:t>
            </a:r>
            <a:r>
              <a:rPr kumimoji="1" lang="en-US" altLang="ko-KR" sz="1600" dirty="0"/>
              <a:t>1/5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한 명을 임의로 뽑았을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 </a:t>
            </a:r>
            <a:r>
              <a:rPr kumimoji="1" lang="ko-KR" altLang="en-US" sz="1600" dirty="0"/>
              <a:t>또는 </a:t>
            </a:r>
            <a:r>
              <a:rPr kumimoji="1" lang="en-US" altLang="ko-KR" sz="1600" dirty="0"/>
              <a:t>B </a:t>
            </a:r>
            <a:r>
              <a:rPr kumimoji="1" lang="ko-KR" altLang="en-US" sz="1600" dirty="0"/>
              <a:t>사이트에 가입한 학생일 확률은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3/5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+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1/2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1/5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0.9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30413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여사건의 확률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7C2D10-E2FA-D2E3-AD2B-A5A7CB13D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722" y="3030686"/>
            <a:ext cx="3282555" cy="22185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826C6BE-D88A-71EA-E4CD-1B981BD03F89}"/>
              </a:ext>
            </a:extLst>
          </p:cNvPr>
          <p:cNvGrpSpPr/>
          <p:nvPr/>
        </p:nvGrpSpPr>
        <p:grpSpPr>
          <a:xfrm>
            <a:off x="637130" y="2837546"/>
            <a:ext cx="4619293" cy="939845"/>
            <a:chOff x="637130" y="2837545"/>
            <a:chExt cx="3644900" cy="74159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0EC476-7DFF-2A1C-43E0-734AA057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904" y="3274339"/>
              <a:ext cx="2413000" cy="3048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CC9693-0650-CDA1-3F60-270A48FE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7130" y="2837545"/>
              <a:ext cx="36449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95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2.</a:t>
            </a:r>
            <a:r>
              <a:rPr kumimoji="1" lang="ko-KR" altLang="en-US" sz="2000" dirty="0">
                <a:latin typeface="+mj-ea"/>
                <a:ea typeface="+mj-ea"/>
              </a:rPr>
              <a:t> 데이터의 형태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데이터의 유형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형태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는 크게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가지로 나뉜다</a:t>
            </a:r>
            <a:endParaRPr kumimoji="1"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7301353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b="1" dirty="0">
                <a:solidFill>
                  <a:srgbClr val="FF0000"/>
                </a:solidFill>
              </a:rPr>
              <a:t>범주형</a:t>
            </a:r>
            <a:r>
              <a:rPr kumimoji="1" lang="en-US" altLang="ko-KR" b="1" dirty="0">
                <a:solidFill>
                  <a:srgbClr val="FF0000"/>
                </a:solidFill>
              </a:rPr>
              <a:t> (categorical)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몇 개의 </a:t>
            </a:r>
            <a:r>
              <a:rPr kumimoji="1" lang="ko-KR" altLang="en-US" b="1" dirty="0"/>
              <a:t>범주</a:t>
            </a:r>
            <a:r>
              <a:rPr kumimoji="1" lang="ko-KR" altLang="en-US" dirty="0"/>
              <a:t>로 나누어진 자료</a:t>
            </a:r>
            <a:endParaRPr kumimoji="1" lang="en-US" altLang="ko-KR" dirty="0"/>
          </a:p>
          <a:p>
            <a:pPr lvl="1"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성별 </a:t>
            </a:r>
            <a:r>
              <a:rPr kumimoji="1" lang="en-US" altLang="ko-KR" dirty="0"/>
              <a:t>(</a:t>
            </a:r>
            <a:r>
              <a:rPr kumimoji="1" lang="ko-KR" altLang="en-US" dirty="0"/>
              <a:t>남</a:t>
            </a:r>
            <a:r>
              <a:rPr kumimoji="1" lang="en-US" altLang="ko-KR" dirty="0"/>
              <a:t>/</a:t>
            </a:r>
            <a:r>
              <a:rPr kumimoji="1" lang="ko-KR" altLang="en-US" dirty="0"/>
              <a:t>녀</a:t>
            </a:r>
            <a:r>
              <a:rPr kumimoji="1" lang="en-US" altLang="ko-KR" dirty="0"/>
              <a:t>),</a:t>
            </a:r>
            <a:r>
              <a:rPr kumimoji="1" lang="ko-KR" altLang="en-US" dirty="0"/>
              <a:t> 과일</a:t>
            </a:r>
            <a:r>
              <a:rPr kumimoji="1" lang="en-US" altLang="ko-KR" dirty="0"/>
              <a:t>(</a:t>
            </a:r>
            <a:r>
              <a:rPr kumimoji="1" lang="ko-KR" altLang="en-US" dirty="0"/>
              <a:t>바나나</a:t>
            </a:r>
            <a:r>
              <a:rPr kumimoji="1" lang="en-US" altLang="ko-KR" dirty="0"/>
              <a:t>/</a:t>
            </a:r>
            <a:r>
              <a:rPr kumimoji="1" lang="ko-KR" altLang="en-US" dirty="0"/>
              <a:t>사과</a:t>
            </a:r>
            <a:r>
              <a:rPr kumimoji="1" lang="en-US" altLang="ko-KR" dirty="0"/>
              <a:t>/</a:t>
            </a:r>
            <a:r>
              <a:rPr kumimoji="1" lang="ko-KR" altLang="en-US" dirty="0"/>
              <a:t>딸기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70371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여사건의 확률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7C2D10-E2FA-D2E3-AD2B-A5A7CB13D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722" y="3030686"/>
            <a:ext cx="3282555" cy="22185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826C6BE-D88A-71EA-E4CD-1B981BD03F89}"/>
              </a:ext>
            </a:extLst>
          </p:cNvPr>
          <p:cNvGrpSpPr/>
          <p:nvPr/>
        </p:nvGrpSpPr>
        <p:grpSpPr>
          <a:xfrm>
            <a:off x="637130" y="2837545"/>
            <a:ext cx="5218550" cy="2578986"/>
            <a:chOff x="637130" y="2837545"/>
            <a:chExt cx="4117750" cy="20349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0EC476-7DFF-2A1C-43E0-734AA057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904" y="3274339"/>
              <a:ext cx="2413000" cy="3048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CC9693-0650-CDA1-3F60-270A48FE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7130" y="2837545"/>
              <a:ext cx="3644900" cy="3048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09EC6E1-6D2E-08B9-BCC0-B7F48657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130" y="4009141"/>
              <a:ext cx="2311400" cy="2921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6231D9B-CAE1-179F-1B87-7E6FECAFE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0853" y="3980084"/>
              <a:ext cx="1694027" cy="27770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FFFFBEB-D718-E583-5D4E-301F11D1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8802" y="4504633"/>
              <a:ext cx="2119728" cy="3678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033948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8</a:t>
            </a:r>
            <a:r>
              <a:rPr kumimoji="1" lang="ko-KR" altLang="en-US" sz="1600" dirty="0"/>
              <a:t>개의 복권 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개는 당첨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6</a:t>
            </a:r>
            <a:r>
              <a:rPr kumimoji="1" lang="ko-KR" altLang="en-US" sz="1600" dirty="0"/>
              <a:t>개는 꽝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임의로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개의 복권을 뽑을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적어도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개는 당첨일 확률은</a:t>
            </a:r>
            <a:r>
              <a:rPr kumimoji="1"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38705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8</a:t>
            </a:r>
            <a:r>
              <a:rPr kumimoji="1" lang="ko-KR" altLang="en-US" sz="1600" dirty="0"/>
              <a:t>개의 복권 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개는 당첨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6</a:t>
            </a:r>
            <a:r>
              <a:rPr kumimoji="1" lang="ko-KR" altLang="en-US" sz="1600" dirty="0"/>
              <a:t>개는 꽝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임의로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개의 복권을 뽑을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적어도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개는 당첨일 확률은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A) 1</a:t>
            </a:r>
            <a:r>
              <a:rPr kumimoji="1" lang="ko-KR" altLang="en-US" sz="1600" dirty="0"/>
              <a:t>개 당첨일 확률 </a:t>
            </a:r>
            <a:r>
              <a:rPr kumimoji="1" lang="en-US" altLang="ko-KR" sz="1600" dirty="0"/>
              <a:t>+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 당첨일 확률 </a:t>
            </a:r>
            <a:r>
              <a:rPr kumimoji="1" lang="en-US" altLang="ko-KR" sz="1600" dirty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28809219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8</a:t>
            </a:r>
            <a:r>
              <a:rPr kumimoji="1" lang="ko-KR" altLang="en-US" sz="1600" dirty="0"/>
              <a:t>개의 복권 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개는 당첨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6</a:t>
            </a:r>
            <a:r>
              <a:rPr kumimoji="1" lang="ko-KR" altLang="en-US" sz="1600" dirty="0"/>
              <a:t>개는 꽝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임의로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개의 복권을 뽑을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적어도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개는 당첨일 확률은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A) 1</a:t>
            </a:r>
            <a:r>
              <a:rPr kumimoji="1" lang="ko-KR" altLang="en-US" sz="1600" dirty="0"/>
              <a:t>개 당첨일 확률 </a:t>
            </a:r>
            <a:r>
              <a:rPr kumimoji="1" lang="en-US" altLang="ko-KR" sz="1600" dirty="0"/>
              <a:t>+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 당첨일 확률 </a:t>
            </a:r>
            <a:r>
              <a:rPr kumimoji="1" lang="en-US" altLang="ko-KR" sz="1600" dirty="0"/>
              <a:t>(?)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“1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개 당첨일 확률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이 보다 수월하다</a:t>
            </a:r>
            <a:r>
              <a:rPr kumimoji="1" lang="en-US" altLang="ko-KR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18632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8</a:t>
            </a:r>
            <a:r>
              <a:rPr kumimoji="1" lang="ko-KR" altLang="en-US" sz="1600" dirty="0"/>
              <a:t>개의 복권 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개는 당첨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6</a:t>
            </a:r>
            <a:r>
              <a:rPr kumimoji="1" lang="ko-KR" altLang="en-US" sz="1600" dirty="0"/>
              <a:t>개는 꽝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임의로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개의 복권을 뽑을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적어도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개는 당첨일 확률은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A) 1</a:t>
            </a:r>
            <a:r>
              <a:rPr kumimoji="1" lang="ko-KR" altLang="en-US" sz="1600" dirty="0"/>
              <a:t>개 당첨일 확률 </a:t>
            </a:r>
            <a:r>
              <a:rPr kumimoji="1" lang="en-US" altLang="ko-KR" sz="1600" dirty="0"/>
              <a:t>+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 당첨일 확률 </a:t>
            </a:r>
            <a:r>
              <a:rPr kumimoji="1" lang="en-US" altLang="ko-KR" sz="1600" dirty="0"/>
              <a:t>(?)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“1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개 당첨일 확률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이 보다 수월하다</a:t>
            </a:r>
            <a:r>
              <a:rPr kumimoji="1" lang="en-US" altLang="ko-KR" sz="1600" dirty="0"/>
              <a:t>!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1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(6x5 / 8x7) = 1 - 30/56 = 26/56</a:t>
            </a:r>
          </a:p>
        </p:txBody>
      </p:sp>
    </p:spTree>
    <p:extLst>
      <p:ext uri="{BB962C8B-B14F-4D97-AF65-F5344CB8AC3E}">
        <p14:creationId xmlns:p14="http://schemas.microsoft.com/office/powerpoint/2010/main" val="1159274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조건부 확률이란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일반적인 경우가 아니라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사건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가 일어났다고 가정할 때</a:t>
            </a:r>
            <a:r>
              <a:rPr kumimoji="1" lang="en-US" altLang="ko-KR" sz="1600" dirty="0"/>
              <a:t>”, </a:t>
            </a:r>
            <a:r>
              <a:rPr kumimoji="1" lang="ko-KR" altLang="en-US" sz="1600" dirty="0"/>
              <a:t>사건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가 일어날 확률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P(B) : B</a:t>
            </a:r>
            <a:r>
              <a:rPr kumimoji="1" lang="ko-KR" altLang="en-US" sz="1600" dirty="0"/>
              <a:t>가 일어날 확률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P(B|A) : A</a:t>
            </a:r>
            <a:r>
              <a:rPr kumimoji="1" lang="ko-KR" altLang="en-US" sz="1600" dirty="0"/>
              <a:t>가 일어났다고 가정할 </a:t>
            </a:r>
            <a:r>
              <a:rPr kumimoji="1" lang="ko-KR" altLang="en-US" sz="1600" dirty="0" err="1"/>
              <a:t>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가 일어날 확률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366267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조건부 확률이란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일반적인 경우가 아니라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사건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가 일어났다고 가정할 때</a:t>
            </a:r>
            <a:r>
              <a:rPr kumimoji="1" lang="en-US" altLang="ko-KR" sz="1600" dirty="0"/>
              <a:t>”, </a:t>
            </a:r>
            <a:r>
              <a:rPr kumimoji="1" lang="ko-KR" altLang="en-US" sz="1600" dirty="0"/>
              <a:t>사건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가 일어날 확률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P(B) : B</a:t>
            </a:r>
            <a:r>
              <a:rPr kumimoji="1" lang="ko-KR" altLang="en-US" sz="1600" dirty="0"/>
              <a:t>가 일어날 확률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P(B|A) : A</a:t>
            </a:r>
            <a:r>
              <a:rPr kumimoji="1" lang="ko-KR" altLang="en-US" sz="1600" dirty="0"/>
              <a:t>가 일어났다고 가정할 </a:t>
            </a:r>
            <a:r>
              <a:rPr kumimoji="1" lang="ko-KR" altLang="en-US" sz="1600" dirty="0" err="1"/>
              <a:t>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가 일어날 확률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위 두 경우는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다를 수 있다</a:t>
            </a:r>
            <a:r>
              <a:rPr kumimoji="1" lang="en-US" altLang="ko-KR" sz="1600" dirty="0"/>
              <a:t>!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키가 </a:t>
            </a:r>
            <a:r>
              <a:rPr kumimoji="1" lang="en-US" altLang="ko-KR" sz="1600" dirty="0"/>
              <a:t>170</a:t>
            </a:r>
            <a:r>
              <a:rPr kumimoji="1" lang="ko-KR" altLang="en-US" sz="1600" dirty="0"/>
              <a:t>을 넘을 확률</a:t>
            </a:r>
            <a:r>
              <a:rPr kumimoji="1" lang="en-US" altLang="ko-KR" sz="1600" dirty="0"/>
              <a:t> vs. (</a:t>
            </a:r>
            <a:r>
              <a:rPr kumimoji="1" lang="ko-KR" altLang="en-US" sz="1600" dirty="0"/>
              <a:t>어렸을 때 농구를 많이 했다고 가정했을 때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키가 </a:t>
            </a:r>
            <a:r>
              <a:rPr kumimoji="1" lang="en-US" altLang="ko-KR" sz="1600" dirty="0"/>
              <a:t>170</a:t>
            </a:r>
            <a:r>
              <a:rPr kumimoji="1" lang="ko-KR" altLang="en-US" sz="1600" dirty="0"/>
              <a:t>넘을 확률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99092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예시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24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여행을 온 이용객 </a:t>
            </a:r>
            <a:r>
              <a:rPr kumimoji="1" lang="en-US" altLang="ko-KR" sz="1600" dirty="0"/>
              <a:t>36</a:t>
            </a:r>
            <a:r>
              <a:rPr kumimoji="1" lang="ko-KR" altLang="en-US" sz="1600" dirty="0"/>
              <a:t>명의 표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</a:t>
            </a:r>
            <a:r>
              <a:rPr kumimoji="1" lang="ko-KR" altLang="en-US" sz="1600" dirty="0"/>
              <a:t> 전채 이용객 중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명을 골랐을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남자 어린이일 확률</a:t>
            </a: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A1C1A6-9AE4-37FA-844F-017A2FCB2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70" y="3429000"/>
            <a:ext cx="4021147" cy="131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589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예시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24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여행을 온 이용객 </a:t>
            </a:r>
            <a:r>
              <a:rPr kumimoji="1" lang="en-US" altLang="ko-KR" sz="1600" dirty="0"/>
              <a:t>36</a:t>
            </a:r>
            <a:r>
              <a:rPr kumimoji="1" lang="ko-KR" altLang="en-US" sz="1600" dirty="0"/>
              <a:t>명의 표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</a:t>
            </a:r>
            <a:r>
              <a:rPr kumimoji="1" lang="ko-KR" altLang="en-US" sz="1600" dirty="0"/>
              <a:t> 전채 이용객 중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명을 골랐을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남자 어린이일 확률</a:t>
            </a: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A1C1A6-9AE4-37FA-844F-017A2FCB2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70" y="3429000"/>
            <a:ext cx="4021147" cy="1319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BE91FE-C820-3F81-C5A3-BCA52C223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362" y="4049415"/>
            <a:ext cx="4957089" cy="4639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BD9D1A-BE95-B3F1-494B-F0AB6D916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362" y="4762865"/>
            <a:ext cx="1992563" cy="8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960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예시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여행을 온 이용객 </a:t>
            </a:r>
            <a:r>
              <a:rPr kumimoji="1" lang="en-US" altLang="ko-KR" sz="1600" dirty="0"/>
              <a:t>36</a:t>
            </a:r>
            <a:r>
              <a:rPr kumimoji="1" lang="ko-KR" altLang="en-US" sz="1600" dirty="0"/>
              <a:t>명의 표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</a:t>
            </a:r>
            <a:r>
              <a:rPr kumimoji="1" lang="ko-KR" altLang="en-US" sz="1600" dirty="0"/>
              <a:t> 전채 이용객 중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명을 골랐을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남자 어린이일 확률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</a:t>
            </a:r>
            <a:r>
              <a:rPr kumimoji="1" lang="ko-KR" altLang="en-US" sz="1600" dirty="0"/>
              <a:t>남자 이용객 중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명을 골랐을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남자 어린이일 확률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A1C1A6-9AE4-37FA-844F-017A2FCB2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70" y="3429000"/>
            <a:ext cx="4021147" cy="131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6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2.</a:t>
            </a:r>
            <a:r>
              <a:rPr kumimoji="1" lang="ko-KR" altLang="en-US" sz="2000" dirty="0">
                <a:latin typeface="+mj-ea"/>
                <a:ea typeface="+mj-ea"/>
              </a:rPr>
              <a:t> 데이터의 형태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데이터의 유형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형태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는 크게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가지로 나뉜다</a:t>
            </a:r>
            <a:endParaRPr kumimoji="1"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7301353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b="1" dirty="0">
                <a:solidFill>
                  <a:srgbClr val="FF0000"/>
                </a:solidFill>
              </a:rPr>
              <a:t>범주형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(categorical)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몇 개의 </a:t>
            </a:r>
            <a:r>
              <a:rPr kumimoji="1" lang="ko-KR" altLang="en-US" b="1" dirty="0"/>
              <a:t>범주</a:t>
            </a:r>
            <a:r>
              <a:rPr kumimoji="1" lang="ko-KR" altLang="en-US" dirty="0"/>
              <a:t>로 나누어진 자료</a:t>
            </a:r>
            <a:endParaRPr kumimoji="1" lang="en-US" altLang="ko-KR" dirty="0"/>
          </a:p>
          <a:p>
            <a:pPr lvl="1"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성별 </a:t>
            </a:r>
            <a:r>
              <a:rPr kumimoji="1" lang="en-US" altLang="ko-KR" dirty="0"/>
              <a:t>(</a:t>
            </a:r>
            <a:r>
              <a:rPr kumimoji="1" lang="ko-KR" altLang="en-US" dirty="0"/>
              <a:t>남</a:t>
            </a:r>
            <a:r>
              <a:rPr kumimoji="1" lang="en-US" altLang="ko-KR" dirty="0"/>
              <a:t>/</a:t>
            </a:r>
            <a:r>
              <a:rPr kumimoji="1" lang="ko-KR" altLang="en-US" dirty="0"/>
              <a:t>녀</a:t>
            </a:r>
            <a:r>
              <a:rPr kumimoji="1" lang="en-US" altLang="ko-KR" dirty="0"/>
              <a:t>),</a:t>
            </a:r>
            <a:r>
              <a:rPr kumimoji="1" lang="ko-KR" altLang="en-US" dirty="0"/>
              <a:t> 과일</a:t>
            </a:r>
            <a:r>
              <a:rPr kumimoji="1" lang="en-US" altLang="ko-KR" dirty="0"/>
              <a:t>(</a:t>
            </a:r>
            <a:r>
              <a:rPr kumimoji="1" lang="ko-KR" altLang="en-US" dirty="0"/>
              <a:t>바나나</a:t>
            </a:r>
            <a:r>
              <a:rPr kumimoji="1" lang="en-US" altLang="ko-KR" dirty="0"/>
              <a:t>/</a:t>
            </a:r>
            <a:r>
              <a:rPr kumimoji="1" lang="ko-KR" altLang="en-US" dirty="0"/>
              <a:t>사과</a:t>
            </a:r>
            <a:r>
              <a:rPr kumimoji="1" lang="en-US" altLang="ko-KR" dirty="0"/>
              <a:t>/</a:t>
            </a:r>
            <a:r>
              <a:rPr kumimoji="1" lang="ko-KR" altLang="en-US" dirty="0"/>
              <a:t>딸기</a:t>
            </a:r>
            <a:r>
              <a:rPr kumimoji="1"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b="1" dirty="0">
                <a:solidFill>
                  <a:srgbClr val="FF0000"/>
                </a:solidFill>
              </a:rPr>
              <a:t>수치형</a:t>
            </a:r>
            <a:r>
              <a:rPr kumimoji="1" lang="en-US" altLang="ko-KR" b="1" dirty="0">
                <a:solidFill>
                  <a:srgbClr val="FF0000"/>
                </a:solidFill>
              </a:rPr>
              <a:t> (numerical)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숫자로 구성된 자료</a:t>
            </a:r>
            <a:endParaRPr kumimoji="1" lang="en-US" altLang="ko-KR" dirty="0"/>
          </a:p>
          <a:p>
            <a:pPr lvl="1"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키 </a:t>
            </a:r>
            <a:r>
              <a:rPr kumimoji="1" lang="en-US" altLang="ko-KR" dirty="0"/>
              <a:t>(170.6,</a:t>
            </a:r>
            <a:r>
              <a:rPr kumimoji="1" lang="ko-KR" altLang="en-US" dirty="0"/>
              <a:t> </a:t>
            </a:r>
            <a:r>
              <a:rPr kumimoji="1" lang="en-US" altLang="ko-KR" dirty="0"/>
              <a:t>180.5,</a:t>
            </a:r>
            <a:r>
              <a:rPr kumimoji="1" lang="ko-KR" altLang="en-US" dirty="0"/>
              <a:t> </a:t>
            </a:r>
            <a:r>
              <a:rPr kumimoji="1" lang="en-US" altLang="ko-KR" dirty="0"/>
              <a:t>165.5</a:t>
            </a:r>
            <a:r>
              <a:rPr kumimoji="1" lang="ko-KR" altLang="en-US" dirty="0"/>
              <a:t> </a:t>
            </a:r>
            <a:r>
              <a:rPr kumimoji="1" lang="en-US" altLang="ko-KR" dirty="0"/>
              <a:t>..</a:t>
            </a:r>
            <a:r>
              <a:rPr kumimoji="1" lang="ko-KR" altLang="en-US" dirty="0"/>
              <a:t> </a:t>
            </a:r>
            <a:r>
              <a:rPr kumimoji="1" lang="en-US" altLang="ko-KR" dirty="0"/>
              <a:t>), </a:t>
            </a:r>
            <a:r>
              <a:rPr kumimoji="1" lang="ko-KR" altLang="en-US" dirty="0"/>
              <a:t>사과의 개수 </a:t>
            </a:r>
            <a:r>
              <a:rPr kumimoji="1" lang="en-US" altLang="ko-KR" dirty="0"/>
              <a:t>(15,20,17</a:t>
            </a:r>
            <a:r>
              <a:rPr kumimoji="1" lang="ko-KR" altLang="en-US" dirty="0"/>
              <a:t> </a:t>
            </a:r>
            <a:r>
              <a:rPr kumimoji="1" lang="en-US" altLang="ko-KR" dirty="0"/>
              <a:t>..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59745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예시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여행을 온 이용객 </a:t>
            </a:r>
            <a:r>
              <a:rPr kumimoji="1" lang="en-US" altLang="ko-KR" sz="1600" dirty="0"/>
              <a:t>36</a:t>
            </a:r>
            <a:r>
              <a:rPr kumimoji="1" lang="ko-KR" altLang="en-US" sz="1600" dirty="0"/>
              <a:t>명의 표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</a:t>
            </a:r>
            <a:r>
              <a:rPr kumimoji="1" lang="ko-KR" altLang="en-US" sz="1600" dirty="0"/>
              <a:t> 전채 이용객 중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명을 골랐을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남자 어린이일 확률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</a:t>
            </a:r>
            <a:r>
              <a:rPr kumimoji="1" lang="ko-KR" altLang="en-US" sz="1600" dirty="0">
                <a:solidFill>
                  <a:srgbClr val="FF0000"/>
                </a:solidFill>
              </a:rPr>
              <a:t>남자 이용객 중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명을 골랐을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남자 어린이일 확률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A1C1A6-9AE4-37FA-844F-017A2FCB2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70" y="3429000"/>
            <a:ext cx="4021147" cy="1319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E8817-1043-9670-B0DD-7947E816881F}"/>
              </a:ext>
            </a:extLst>
          </p:cNvPr>
          <p:cNvSpPr txBox="1"/>
          <p:nvPr/>
        </p:nvSpPr>
        <p:spPr>
          <a:xfrm>
            <a:off x="1020541" y="5807242"/>
            <a:ext cx="303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 조건이 추가적으로 붙었다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1222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예시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여행을 온 이용객 </a:t>
            </a:r>
            <a:r>
              <a:rPr kumimoji="1" lang="en-US" altLang="ko-KR" sz="1600" dirty="0"/>
              <a:t>36</a:t>
            </a:r>
            <a:r>
              <a:rPr kumimoji="1" lang="ko-KR" altLang="en-US" sz="1600" dirty="0"/>
              <a:t>명의 표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</a:t>
            </a:r>
            <a:r>
              <a:rPr kumimoji="1" lang="ko-KR" altLang="en-US" sz="1600" dirty="0"/>
              <a:t> 전채 이용객 중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명을 골랐을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남자 어린이일 확률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</a:t>
            </a:r>
            <a:r>
              <a:rPr kumimoji="1" lang="ko-KR" altLang="en-US" sz="1600" dirty="0">
                <a:solidFill>
                  <a:srgbClr val="FF0000"/>
                </a:solidFill>
              </a:rPr>
              <a:t>남자 이용객 중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명을 골랐을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남자 어린이일 확률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A1C1A6-9AE4-37FA-844F-017A2FCB2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70" y="3429000"/>
            <a:ext cx="4021147" cy="1319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E8817-1043-9670-B0DD-7947E816881F}"/>
              </a:ext>
            </a:extLst>
          </p:cNvPr>
          <p:cNvSpPr txBox="1"/>
          <p:nvPr/>
        </p:nvSpPr>
        <p:spPr>
          <a:xfrm>
            <a:off x="1020541" y="5807242"/>
            <a:ext cx="303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 조건이 추가적으로 붙었다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34B9D3-1840-0626-6E2A-C11A643B5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307806"/>
            <a:ext cx="2176130" cy="89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963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계산 방법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사건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가 일어났을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사건</a:t>
            </a:r>
            <a:r>
              <a:rPr kumimoji="1" lang="en-US" altLang="ko-KR" sz="1600" dirty="0"/>
              <a:t> B</a:t>
            </a:r>
            <a:r>
              <a:rPr kumimoji="1" lang="ko-KR" altLang="en-US" sz="1600" dirty="0"/>
              <a:t>의 조건부 확률은 </a:t>
            </a:r>
            <a:r>
              <a:rPr kumimoji="1" lang="en-US" altLang="ko-KR" sz="1600" dirty="0"/>
              <a:t>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AD7561-45E0-0127-D716-7F6089462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22" y="3571543"/>
            <a:ext cx="2719867" cy="791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3847B1-41B0-59B4-E847-1D4560D47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56908"/>
            <a:ext cx="3947361" cy="28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66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계산 방법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사건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가 일어났을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사건</a:t>
            </a:r>
            <a:r>
              <a:rPr kumimoji="1" lang="en-US" altLang="ko-KR" sz="1600" dirty="0"/>
              <a:t> B</a:t>
            </a:r>
            <a:r>
              <a:rPr kumimoji="1" lang="ko-KR" altLang="en-US" sz="1600" dirty="0"/>
              <a:t>의 조건부 확률은 </a:t>
            </a:r>
            <a:r>
              <a:rPr kumimoji="1" lang="en-US" altLang="ko-KR" sz="1600" dirty="0"/>
              <a:t>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AD7561-45E0-0127-D716-7F6089462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22" y="3571543"/>
            <a:ext cx="2719867" cy="791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3847B1-41B0-59B4-E847-1D4560D47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56908"/>
            <a:ext cx="3947361" cy="28457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872CA63-36EA-8F1D-0DCF-69643B37C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30" y="4654786"/>
            <a:ext cx="4757889" cy="16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013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한 개의 주사위를 던져서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나온 눈이 소수라고 했을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그 수가 홀수일 확률은</a:t>
            </a:r>
            <a:r>
              <a:rPr kumimoji="1"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3843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한 개의 주사위를 던져서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나온 눈이 소수라고 했을 때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,</a:t>
            </a:r>
            <a:r>
              <a:rPr kumimoji="1" lang="ko-KR" altLang="en-US" sz="1600" dirty="0"/>
              <a:t> 그 수가 홀수일 확률은</a:t>
            </a:r>
            <a:r>
              <a:rPr kumimoji="1"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21638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한 개의 주사위를 던져서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나온 눈이 소수라고 했을 때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,</a:t>
            </a:r>
            <a:r>
              <a:rPr kumimoji="1" lang="ko-KR" altLang="en-US" sz="1600" dirty="0"/>
              <a:t> 그 수가 홀수일 확률은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627A8C-4BA2-4794-3D80-7AE564D79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911" y="3586914"/>
            <a:ext cx="3146738" cy="3752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C9EA63-6222-E1B2-0468-C1C65210F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84" y="4494097"/>
            <a:ext cx="7264517" cy="566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9B058-9BB0-3BC4-24D8-599D9E0E95CF}"/>
              </a:ext>
            </a:extLst>
          </p:cNvPr>
          <p:cNvSpPr txBox="1"/>
          <p:nvPr/>
        </p:nvSpPr>
        <p:spPr>
          <a:xfrm>
            <a:off x="1178545" y="4273922"/>
            <a:ext cx="39624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 : </a:t>
            </a:r>
            <a:r>
              <a:rPr kumimoji="1" lang="ko-KR" altLang="en-US" dirty="0"/>
              <a:t>소수인 사건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B : </a:t>
            </a:r>
            <a:r>
              <a:rPr kumimoji="1" lang="ko-KR" altLang="en-US" dirty="0"/>
              <a:t>홀수인 사건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2669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한 개의 주사위를 던져서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나온 눈이 소수라고 했을 때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,</a:t>
            </a:r>
            <a:r>
              <a:rPr kumimoji="1" lang="ko-KR" altLang="en-US" sz="1600" dirty="0"/>
              <a:t> 그 수가 홀수일 확률은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627A8C-4BA2-4794-3D80-7AE564D79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911" y="3586914"/>
            <a:ext cx="3146738" cy="3752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C9EA63-6222-E1B2-0468-C1C65210F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84" y="4494097"/>
            <a:ext cx="7264517" cy="566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9B058-9BB0-3BC4-24D8-599D9E0E95CF}"/>
              </a:ext>
            </a:extLst>
          </p:cNvPr>
          <p:cNvSpPr txBox="1"/>
          <p:nvPr/>
        </p:nvSpPr>
        <p:spPr>
          <a:xfrm>
            <a:off x="1178545" y="4273922"/>
            <a:ext cx="39624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 : </a:t>
            </a:r>
            <a:r>
              <a:rPr kumimoji="1" lang="ko-KR" altLang="en-US" dirty="0"/>
              <a:t>소수인 사건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B : </a:t>
            </a:r>
            <a:r>
              <a:rPr kumimoji="1" lang="ko-KR" altLang="en-US" dirty="0"/>
              <a:t>홀수인 사건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C2D58B-3B54-EAD8-D335-C516704E1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8658" y="5334233"/>
            <a:ext cx="2232900" cy="834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86E7A1-F0E2-7B40-CC6D-B2DAF65FE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9971" y="5343757"/>
            <a:ext cx="2623471" cy="736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4340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한 개의 주사위를 던져서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나온 눈이 소수라고 했을 때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,</a:t>
            </a:r>
            <a:r>
              <a:rPr kumimoji="1" lang="ko-KR" altLang="en-US" sz="1600" dirty="0"/>
              <a:t> 그 수가 홀수일 확률은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627A8C-4BA2-4794-3D80-7AE564D79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911" y="3586914"/>
            <a:ext cx="3146738" cy="3752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C9EA63-6222-E1B2-0468-C1C65210F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84" y="4494097"/>
            <a:ext cx="7264517" cy="566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9B058-9BB0-3BC4-24D8-599D9E0E95CF}"/>
              </a:ext>
            </a:extLst>
          </p:cNvPr>
          <p:cNvSpPr txBox="1"/>
          <p:nvPr/>
        </p:nvSpPr>
        <p:spPr>
          <a:xfrm>
            <a:off x="1178545" y="4273922"/>
            <a:ext cx="39624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 : </a:t>
            </a:r>
            <a:r>
              <a:rPr kumimoji="1" lang="ko-KR" altLang="en-US" dirty="0"/>
              <a:t>소수인 사건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B : </a:t>
            </a:r>
            <a:r>
              <a:rPr kumimoji="1" lang="ko-KR" altLang="en-US" dirty="0"/>
              <a:t>홀수인 사건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C2D58B-3B54-EAD8-D335-C516704E1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8658" y="5334233"/>
            <a:ext cx="2232900" cy="834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86E7A1-F0E2-7B40-CC6D-B2DAF65FE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9971" y="5343757"/>
            <a:ext cx="2623471" cy="736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E70C62-529D-172A-CBE8-8D597A6A76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9174" y="5174634"/>
            <a:ext cx="3146738" cy="90553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85320B-D7BA-FA3E-8AE7-7ACC3C8AE97E}"/>
              </a:ext>
            </a:extLst>
          </p:cNvPr>
          <p:cNvSpPr txBox="1"/>
          <p:nvPr/>
        </p:nvSpPr>
        <p:spPr>
          <a:xfrm>
            <a:off x="10492206" y="5121719"/>
            <a:ext cx="396240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/>
              <a:t> </a:t>
            </a:r>
            <a:r>
              <a:rPr kumimoji="1" lang="en-US" altLang="ko-KR" sz="3200" dirty="0"/>
              <a:t>=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2/3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376620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곱셈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조건부 확률을 이용하여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사건 </a:t>
            </a:r>
            <a:r>
              <a:rPr kumimoji="1" lang="en-US" altLang="ko-KR" sz="1600" dirty="0"/>
              <a:t>A &amp; B</a:t>
            </a:r>
            <a:r>
              <a:rPr kumimoji="1" lang="ko-KR" altLang="en-US" sz="1600" dirty="0"/>
              <a:t>가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동시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에 일어날 확률을 쉽게 계산할 수 있다</a:t>
            </a:r>
            <a:r>
              <a:rPr kumimoji="1" lang="en-US" altLang="ko-KR" sz="1600" dirty="0"/>
              <a:t>!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96162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2.</a:t>
            </a:r>
            <a:r>
              <a:rPr kumimoji="1" lang="ko-KR" altLang="en-US" sz="2000" dirty="0">
                <a:latin typeface="+mj-ea"/>
                <a:ea typeface="+mj-ea"/>
              </a:rPr>
              <a:t> 데이터의 형태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범주형 </a:t>
            </a:r>
            <a:r>
              <a:rPr kumimoji="1" lang="en-US" altLang="ko-KR" b="1" dirty="0"/>
              <a:t>(categorical) </a:t>
            </a:r>
            <a:r>
              <a:rPr kumimoji="1" lang="ko-KR" altLang="en-US" b="1" dirty="0"/>
              <a:t>데이터</a:t>
            </a:r>
            <a:endParaRPr kumimoji="1"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7301353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범주형 데이터는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가지로 구분된다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 err="1">
                <a:solidFill>
                  <a:srgbClr val="FF0000"/>
                </a:solidFill>
              </a:rPr>
              <a:t>명목형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단순히 분류된 자료 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 순서 </a:t>
            </a:r>
            <a:r>
              <a:rPr kumimoji="1" lang="en-US" altLang="ko-KR" dirty="0">
                <a:solidFill>
                  <a:srgbClr val="FF0000"/>
                </a:solidFill>
              </a:rPr>
              <a:t>X )</a:t>
            </a:r>
          </a:p>
          <a:p>
            <a:pPr lvl="1">
              <a:lnSpc>
                <a:spcPct val="200000"/>
              </a:lnSpc>
            </a:pPr>
            <a:r>
              <a:rPr kumimoji="1" lang="en-US" altLang="ko-KR" dirty="0"/>
              <a:t>- </a:t>
            </a: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과일 </a:t>
            </a:r>
            <a:r>
              <a:rPr kumimoji="1" lang="en-US" altLang="ko-KR" dirty="0"/>
              <a:t>(</a:t>
            </a:r>
            <a:r>
              <a:rPr kumimoji="1" lang="ko-KR" altLang="en-US" dirty="0"/>
              <a:t>사과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바나나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오렌지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딸기</a:t>
            </a:r>
            <a:r>
              <a:rPr kumimoji="1" lang="en-US" altLang="ko-KR" dirty="0"/>
              <a:t>),</a:t>
            </a:r>
            <a:r>
              <a:rPr kumimoji="1" lang="ko-KR" altLang="en-US" dirty="0"/>
              <a:t> 혈액형 </a:t>
            </a:r>
            <a:r>
              <a:rPr kumimoji="1" lang="en-US" altLang="ko-KR" dirty="0"/>
              <a:t>(A, B, AB, O)</a:t>
            </a:r>
          </a:p>
        </p:txBody>
      </p:sp>
    </p:spTree>
    <p:extLst>
      <p:ext uri="{BB962C8B-B14F-4D97-AF65-F5344CB8AC3E}">
        <p14:creationId xmlns:p14="http://schemas.microsoft.com/office/powerpoint/2010/main" val="25869440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곱셈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조건부 확률을 이용하여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사건 </a:t>
            </a:r>
            <a:r>
              <a:rPr kumimoji="1" lang="en-US" altLang="ko-KR" sz="1600" dirty="0"/>
              <a:t>A &amp; B</a:t>
            </a:r>
            <a:r>
              <a:rPr kumimoji="1" lang="ko-KR" altLang="en-US" sz="1600" dirty="0"/>
              <a:t>가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동시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에 일어날 확률을 쉽게 계산할 수 있다</a:t>
            </a:r>
            <a:r>
              <a:rPr kumimoji="1" lang="en-US" altLang="ko-KR" sz="1600" dirty="0"/>
              <a:t>!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DD8FBC-4806-362D-2C23-5FF36FD96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30" y="3576560"/>
            <a:ext cx="3314700" cy="10328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720E0B4-59B9-AFB4-8D7E-B01DCD068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196" y="3777583"/>
            <a:ext cx="4135127" cy="542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11F0661E-AB56-44E9-15FB-014445576FAF}"/>
              </a:ext>
            </a:extLst>
          </p:cNvPr>
          <p:cNvSpPr/>
          <p:nvPr/>
        </p:nvSpPr>
        <p:spPr>
          <a:xfrm>
            <a:off x="4555958" y="3923826"/>
            <a:ext cx="517083" cy="24982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23365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확률의 곱셈 정리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9476133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조건부 확률을 이용하여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사건 </a:t>
            </a:r>
            <a:r>
              <a:rPr kumimoji="1" lang="en-US" altLang="ko-KR" sz="1600" dirty="0"/>
              <a:t>A &amp; B</a:t>
            </a:r>
            <a:r>
              <a:rPr kumimoji="1" lang="ko-KR" altLang="en-US" sz="1600" dirty="0"/>
              <a:t>가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동시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에 일어날 확률을 쉽게 계산할 수 있다</a:t>
            </a:r>
            <a:r>
              <a:rPr kumimoji="1" lang="en-US" altLang="ko-KR" sz="1600" dirty="0"/>
              <a:t>!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DD8FBC-4806-362D-2C23-5FF36FD96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30" y="3576560"/>
            <a:ext cx="3314700" cy="10328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720E0B4-59B9-AFB4-8D7E-B01DCD068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196" y="3777583"/>
            <a:ext cx="4135127" cy="542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384C18-9445-7967-E258-7D961EB75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30" y="5001525"/>
            <a:ext cx="3393617" cy="10328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222C39-3762-CF68-EFA9-36D215FB0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5196" y="5144920"/>
            <a:ext cx="4135127" cy="590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11F0661E-AB56-44E9-15FB-014445576FAF}"/>
              </a:ext>
            </a:extLst>
          </p:cNvPr>
          <p:cNvSpPr/>
          <p:nvPr/>
        </p:nvSpPr>
        <p:spPr>
          <a:xfrm>
            <a:off x="4555958" y="3923826"/>
            <a:ext cx="517083" cy="24982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3A27CB12-5666-5551-4151-45B06631D630}"/>
              </a:ext>
            </a:extLst>
          </p:cNvPr>
          <p:cNvSpPr/>
          <p:nvPr/>
        </p:nvSpPr>
        <p:spPr>
          <a:xfrm>
            <a:off x="4531896" y="5327513"/>
            <a:ext cx="517083" cy="24982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98742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11554870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개의 복권 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개의 당첨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7</a:t>
            </a:r>
            <a:r>
              <a:rPr kumimoji="1" lang="ko-KR" altLang="en-US" sz="1600" dirty="0"/>
              <a:t>개의 꽝이 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철수와 영수가 차례로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개씩 뽑을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사람 모두 당첨될 확률은</a:t>
            </a:r>
            <a:r>
              <a:rPr kumimoji="1"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14349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11554870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개의 복권 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개의 당첨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7</a:t>
            </a:r>
            <a:r>
              <a:rPr kumimoji="1" lang="ko-KR" altLang="en-US" sz="1600" dirty="0"/>
              <a:t>개의 꽝이 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철수와 영수가 차례로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개씩 뽑을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사람 모두 당첨될 확률은</a:t>
            </a:r>
            <a:r>
              <a:rPr kumimoji="1" lang="en-US" altLang="ko-KR" sz="1600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:  </a:t>
            </a:r>
            <a:r>
              <a:rPr kumimoji="1" lang="ko-KR" altLang="en-US" sz="1600" dirty="0"/>
              <a:t>철수가 당첨되는 사건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 : </a:t>
            </a:r>
            <a:r>
              <a:rPr kumimoji="1" lang="ko-KR" altLang="en-US" sz="1600" dirty="0"/>
              <a:t> 영수가 당첨되는 사건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4521642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5.</a:t>
            </a:r>
            <a:r>
              <a:rPr kumimoji="1" lang="ko-KR" altLang="en-US" b="1" dirty="0"/>
              <a:t> 조건부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11554870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개의 복권 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개의 당첨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7</a:t>
            </a:r>
            <a:r>
              <a:rPr kumimoji="1" lang="ko-KR" altLang="en-US" sz="1600" dirty="0"/>
              <a:t>개의 꽝이 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철수와 영수가 차례로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개씩 뽑을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사람 모두 당첨될 확률은</a:t>
            </a:r>
            <a:r>
              <a:rPr kumimoji="1" lang="en-US" altLang="ko-KR" sz="1600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:  </a:t>
            </a:r>
            <a:r>
              <a:rPr kumimoji="1" lang="ko-KR" altLang="en-US" sz="1600" dirty="0"/>
              <a:t>철수가 당첨되는 사건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 : </a:t>
            </a:r>
            <a:r>
              <a:rPr kumimoji="1" lang="ko-KR" altLang="en-US" sz="1600" dirty="0"/>
              <a:t> 영수가 당첨되는 사건</a:t>
            </a: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762250-34D6-D2B3-D442-10EB913DA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084" y="4631459"/>
            <a:ext cx="3780957" cy="814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1B8CC9-60B3-2235-7FB1-F3961DF6E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106" y="4639035"/>
            <a:ext cx="6443595" cy="8524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0732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6.</a:t>
            </a:r>
            <a:r>
              <a:rPr kumimoji="1" lang="ko-KR" altLang="en-US" b="1" dirty="0"/>
              <a:t> 사건의 독립과 종속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독립 </a:t>
            </a:r>
            <a:r>
              <a:rPr kumimoji="1" lang="en-US" altLang="ko-KR" b="1" dirty="0">
                <a:solidFill>
                  <a:srgbClr val="FF0000"/>
                </a:solidFill>
              </a:rPr>
              <a:t>&amp;</a:t>
            </a:r>
            <a:r>
              <a:rPr kumimoji="1" lang="ko-KR" altLang="en-US" b="1" dirty="0">
                <a:solidFill>
                  <a:srgbClr val="FF0000"/>
                </a:solidFill>
              </a:rPr>
              <a:t> 종속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11554870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두 사건이 독립이다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두 사건이 무관하다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두 사건이 종속이다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두 사건이 유관하다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047073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6.</a:t>
            </a:r>
            <a:r>
              <a:rPr kumimoji="1" lang="ko-KR" altLang="en-US" b="1" dirty="0"/>
              <a:t> 사건의 독립과 종속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독립 </a:t>
            </a:r>
            <a:r>
              <a:rPr kumimoji="1" lang="en-US" altLang="ko-KR" b="1" dirty="0">
                <a:solidFill>
                  <a:srgbClr val="FF0000"/>
                </a:solidFill>
              </a:rPr>
              <a:t>&amp;</a:t>
            </a:r>
            <a:r>
              <a:rPr kumimoji="1" lang="ko-KR" altLang="en-US" b="1" dirty="0">
                <a:solidFill>
                  <a:srgbClr val="FF0000"/>
                </a:solidFill>
              </a:rPr>
              <a:t> 종속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649C-403C-D6CA-0A75-7E5106B9DBAA}"/>
              </a:ext>
            </a:extLst>
          </p:cNvPr>
          <p:cNvSpPr txBox="1"/>
          <p:nvPr/>
        </p:nvSpPr>
        <p:spPr>
          <a:xfrm>
            <a:off x="637130" y="2820757"/>
            <a:ext cx="11554870" cy="258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두 사건이 독립이다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두 사건이 무관하다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두 사건이 종속이다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두 사건이 유관하다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관련이 있다 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ko-KR" altLang="en-US" sz="2000" b="1" i="1" dirty="0"/>
              <a:t>서로가 발생할 확률에 영향을 끼친다</a:t>
            </a:r>
            <a:r>
              <a:rPr kumimoji="1" lang="en-US" altLang="ko-KR" sz="2000" b="1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09819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6.</a:t>
            </a:r>
            <a:r>
              <a:rPr kumimoji="1" lang="ko-KR" altLang="en-US" b="1" dirty="0"/>
              <a:t> 사건의 독립과 종속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독립 </a:t>
            </a:r>
            <a:r>
              <a:rPr kumimoji="1" lang="en-US" altLang="ko-KR" b="1" dirty="0">
                <a:solidFill>
                  <a:srgbClr val="FF0000"/>
                </a:solidFill>
              </a:rPr>
              <a:t>&amp;</a:t>
            </a:r>
            <a:r>
              <a:rPr kumimoji="1" lang="ko-KR" altLang="en-US" b="1" dirty="0">
                <a:solidFill>
                  <a:srgbClr val="FF0000"/>
                </a:solidFill>
              </a:rPr>
              <a:t> 종속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361B5-014A-D0AF-22A6-F97BA3E5E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40" y="2891322"/>
            <a:ext cx="2559018" cy="535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833899" y="3438753"/>
            <a:ext cx="11554870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 err="1"/>
              <a:t>일때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사건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는 서로 독립이다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만약 위 식을 만족하지 않으면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사건은 종속이다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서로 연관이 있다 </a:t>
            </a:r>
            <a:r>
              <a:rPr kumimoji="1" lang="en-US" altLang="ko-KR" sz="1600" dirty="0"/>
              <a:t>)</a:t>
            </a:r>
            <a:endParaRPr kumimoji="1" lang="en-US" altLang="ko-KR" sz="2000" b="1" i="1" dirty="0"/>
          </a:p>
        </p:txBody>
      </p:sp>
    </p:spTree>
    <p:extLst>
      <p:ext uri="{BB962C8B-B14F-4D97-AF65-F5344CB8AC3E}">
        <p14:creationId xmlns:p14="http://schemas.microsoft.com/office/powerpoint/2010/main" val="21658127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6.</a:t>
            </a:r>
            <a:r>
              <a:rPr kumimoji="1" lang="ko-KR" altLang="en-US" b="1" dirty="0"/>
              <a:t> 사건의 독립과 종속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독립 </a:t>
            </a:r>
            <a:r>
              <a:rPr kumimoji="1" lang="en-US" altLang="ko-KR" b="1" dirty="0">
                <a:solidFill>
                  <a:srgbClr val="FF0000"/>
                </a:solidFill>
              </a:rPr>
              <a:t>&amp;</a:t>
            </a:r>
            <a:r>
              <a:rPr kumimoji="1" lang="ko-KR" altLang="en-US" b="1" dirty="0">
                <a:solidFill>
                  <a:srgbClr val="FF0000"/>
                </a:solidFill>
              </a:rPr>
              <a:t> 종속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637130" y="2889465"/>
            <a:ext cx="11554870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두 사건이 독립이라고 하면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확률의 곱셈 정리에 의해</a:t>
            </a:r>
            <a:endParaRPr kumimoji="1"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08D2DB-F559-8347-7221-79F3F8761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86" y="3549709"/>
            <a:ext cx="5273214" cy="547603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290FE7B-E1C1-11FF-54FB-47D5B9D17C4C}"/>
              </a:ext>
            </a:extLst>
          </p:cNvPr>
          <p:cNvSpPr/>
          <p:nvPr/>
        </p:nvSpPr>
        <p:spPr>
          <a:xfrm>
            <a:off x="484301" y="2905046"/>
            <a:ext cx="8416631" cy="13688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05004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6.</a:t>
            </a:r>
            <a:r>
              <a:rPr kumimoji="1" lang="ko-KR" altLang="en-US" b="1" dirty="0"/>
              <a:t> 사건의 독립과 종속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독립 </a:t>
            </a:r>
            <a:r>
              <a:rPr kumimoji="1" lang="en-US" altLang="ko-KR" b="1" dirty="0">
                <a:solidFill>
                  <a:srgbClr val="FF0000"/>
                </a:solidFill>
              </a:rPr>
              <a:t>&amp;</a:t>
            </a:r>
            <a:r>
              <a:rPr kumimoji="1" lang="ko-KR" altLang="en-US" b="1" dirty="0">
                <a:solidFill>
                  <a:srgbClr val="FF0000"/>
                </a:solidFill>
              </a:rPr>
              <a:t> 종속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637130" y="2889465"/>
            <a:ext cx="11554870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두 사건이 독립이라고 하면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확률의 곱셈 정리에 의해</a:t>
            </a:r>
            <a:endParaRPr kumimoji="1"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08D2DB-F559-8347-7221-79F3F8761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86" y="3549709"/>
            <a:ext cx="5273214" cy="5476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809326-B6AC-A58D-33D9-56EA5E616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50" y="4737787"/>
            <a:ext cx="4704056" cy="10154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09A037-5FD6-F5A8-7D4C-0FFA937108EC}"/>
              </a:ext>
            </a:extLst>
          </p:cNvPr>
          <p:cNvSpPr txBox="1"/>
          <p:nvPr/>
        </p:nvSpPr>
        <p:spPr>
          <a:xfrm>
            <a:off x="5485106" y="4902752"/>
            <a:ext cx="6371863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=&gt;</a:t>
            </a:r>
            <a:r>
              <a:rPr kumimoji="1" lang="ko-KR" altLang="en-US" sz="1600" dirty="0"/>
              <a:t> 따라서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사건은 독립이다</a:t>
            </a:r>
            <a:r>
              <a:rPr kumimoji="1" lang="en-US" altLang="ko-KR" sz="1600" dirty="0"/>
              <a:t>!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290FE7B-E1C1-11FF-54FB-47D5B9D17C4C}"/>
              </a:ext>
            </a:extLst>
          </p:cNvPr>
          <p:cNvSpPr/>
          <p:nvPr/>
        </p:nvSpPr>
        <p:spPr>
          <a:xfrm>
            <a:off x="484301" y="2905046"/>
            <a:ext cx="8416631" cy="13688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E23A2212-FCA9-3139-2030-C7708B6E6D76}"/>
              </a:ext>
            </a:extLst>
          </p:cNvPr>
          <p:cNvSpPr/>
          <p:nvPr/>
        </p:nvSpPr>
        <p:spPr>
          <a:xfrm>
            <a:off x="474656" y="4504279"/>
            <a:ext cx="8416631" cy="13688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658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2.</a:t>
            </a:r>
            <a:r>
              <a:rPr kumimoji="1" lang="ko-KR" altLang="en-US" sz="2000" dirty="0">
                <a:latin typeface="+mj-ea"/>
                <a:ea typeface="+mj-ea"/>
              </a:rPr>
              <a:t> 데이터의 형태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범주형 </a:t>
            </a:r>
            <a:r>
              <a:rPr kumimoji="1" lang="en-US" altLang="ko-KR" b="1" dirty="0"/>
              <a:t>(categorical) </a:t>
            </a:r>
            <a:r>
              <a:rPr kumimoji="1" lang="ko-KR" altLang="en-US" b="1" dirty="0"/>
              <a:t>데이터</a:t>
            </a:r>
            <a:endParaRPr kumimoji="1"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9520936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범주형 데이터는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가지로 구분된다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 err="1">
                <a:solidFill>
                  <a:srgbClr val="FF0000"/>
                </a:solidFill>
              </a:rPr>
              <a:t>명목형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단순히 분류된 자료 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 순서 </a:t>
            </a:r>
            <a:r>
              <a:rPr kumimoji="1" lang="en-US" altLang="ko-KR" dirty="0">
                <a:solidFill>
                  <a:srgbClr val="FF0000"/>
                </a:solidFill>
              </a:rPr>
              <a:t>X )</a:t>
            </a:r>
          </a:p>
          <a:p>
            <a:pPr lvl="1">
              <a:lnSpc>
                <a:spcPct val="200000"/>
              </a:lnSpc>
            </a:pPr>
            <a:r>
              <a:rPr kumimoji="1" lang="en-US" altLang="ko-KR" dirty="0"/>
              <a:t>- </a:t>
            </a: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과일 </a:t>
            </a:r>
            <a:r>
              <a:rPr kumimoji="1" lang="en-US" altLang="ko-KR" dirty="0"/>
              <a:t>(</a:t>
            </a:r>
            <a:r>
              <a:rPr kumimoji="1" lang="ko-KR" altLang="en-US" dirty="0"/>
              <a:t>사과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바나나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오렌지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딸기</a:t>
            </a:r>
            <a:r>
              <a:rPr kumimoji="1" lang="en-US" altLang="ko-KR" dirty="0"/>
              <a:t>),</a:t>
            </a:r>
            <a:r>
              <a:rPr kumimoji="1" lang="ko-KR" altLang="en-US" dirty="0"/>
              <a:t> 혈액형 </a:t>
            </a:r>
            <a:r>
              <a:rPr kumimoji="1" lang="en-US" altLang="ko-KR" dirty="0"/>
              <a:t>(A, B, AB, O)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순서형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순서가 존재하는 자료 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 순서 </a:t>
            </a:r>
            <a:r>
              <a:rPr kumimoji="1" lang="en-US" altLang="ko-KR" dirty="0">
                <a:solidFill>
                  <a:srgbClr val="FF0000"/>
                </a:solidFill>
              </a:rPr>
              <a:t>O )</a:t>
            </a:r>
          </a:p>
          <a:p>
            <a:pPr lvl="1">
              <a:lnSpc>
                <a:spcPct val="200000"/>
              </a:lnSpc>
            </a:pPr>
            <a:r>
              <a:rPr kumimoji="1" lang="en-US" altLang="ko-KR" dirty="0"/>
              <a:t>- </a:t>
            </a: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등급</a:t>
            </a:r>
            <a:r>
              <a:rPr kumimoji="1" lang="en-US" altLang="ko-KR" dirty="0"/>
              <a:t>(</a:t>
            </a:r>
            <a:r>
              <a:rPr kumimoji="1" lang="ko-KR" altLang="en-US" dirty="0"/>
              <a:t>상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중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하</a:t>
            </a:r>
            <a:r>
              <a:rPr kumimoji="1" lang="en-US" altLang="ko-KR" dirty="0"/>
              <a:t>), </a:t>
            </a:r>
            <a:r>
              <a:rPr kumimoji="1" lang="ko-KR" altLang="en-US" dirty="0"/>
              <a:t>만족도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매우 만족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만족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보통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불만족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매우 불만족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16345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6.</a:t>
            </a:r>
            <a:r>
              <a:rPr kumimoji="1" lang="ko-KR" altLang="en-US" b="1" dirty="0"/>
              <a:t> 사건의 독립과 종속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독립 </a:t>
            </a:r>
            <a:r>
              <a:rPr kumimoji="1" lang="en-US" altLang="ko-KR" b="1" dirty="0">
                <a:solidFill>
                  <a:srgbClr val="FF0000"/>
                </a:solidFill>
              </a:rPr>
              <a:t>&amp;</a:t>
            </a:r>
            <a:r>
              <a:rPr kumimoji="1" lang="ko-KR" altLang="en-US" b="1" dirty="0">
                <a:solidFill>
                  <a:srgbClr val="FF0000"/>
                </a:solidFill>
              </a:rPr>
              <a:t> 종속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637130" y="2889465"/>
            <a:ext cx="11554870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두 사건이 독립이라고 하면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확률의 곱셈 정리에 의해</a:t>
            </a:r>
            <a:endParaRPr kumimoji="1"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08D2DB-F559-8347-7221-79F3F8761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86" y="3549709"/>
            <a:ext cx="5273214" cy="5476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809326-B6AC-A58D-33D9-56EA5E616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50" y="4737787"/>
            <a:ext cx="4704056" cy="10154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09A037-5FD6-F5A8-7D4C-0FFA937108EC}"/>
              </a:ext>
            </a:extLst>
          </p:cNvPr>
          <p:cNvSpPr txBox="1"/>
          <p:nvPr/>
        </p:nvSpPr>
        <p:spPr>
          <a:xfrm>
            <a:off x="5485106" y="4902752"/>
            <a:ext cx="6371863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=&gt;</a:t>
            </a:r>
            <a:r>
              <a:rPr kumimoji="1" lang="ko-KR" altLang="en-US" sz="1600" dirty="0"/>
              <a:t> 따라서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사건은 독립이다</a:t>
            </a:r>
            <a:r>
              <a:rPr kumimoji="1" lang="en-US" altLang="ko-KR" sz="1600" dirty="0"/>
              <a:t>!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290FE7B-E1C1-11FF-54FB-47D5B9D17C4C}"/>
              </a:ext>
            </a:extLst>
          </p:cNvPr>
          <p:cNvSpPr/>
          <p:nvPr/>
        </p:nvSpPr>
        <p:spPr>
          <a:xfrm>
            <a:off x="484301" y="2905046"/>
            <a:ext cx="8416631" cy="13688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E23A2212-FCA9-3139-2030-C7708B6E6D76}"/>
              </a:ext>
            </a:extLst>
          </p:cNvPr>
          <p:cNvSpPr/>
          <p:nvPr/>
        </p:nvSpPr>
        <p:spPr>
          <a:xfrm>
            <a:off x="474656" y="4504279"/>
            <a:ext cx="8416631" cy="13688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D1FFEE7-842C-ED80-15BF-CB4451C03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154" y="6032445"/>
            <a:ext cx="5211841" cy="72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6070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6.</a:t>
            </a:r>
            <a:r>
              <a:rPr kumimoji="1" lang="ko-KR" altLang="en-US" b="1" dirty="0"/>
              <a:t> 사건의 독립과 종속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741302" y="2691034"/>
            <a:ext cx="11554870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주사위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개를 던져서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: </a:t>
            </a:r>
            <a:r>
              <a:rPr kumimoji="1" lang="ko-KR" altLang="en-US" sz="1600" dirty="0"/>
              <a:t>홀수가 나온 사건</a:t>
            </a:r>
            <a:r>
              <a:rPr kumimoji="1" lang="en-US" altLang="ko-KR" sz="1600" dirty="0"/>
              <a:t>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 : 2</a:t>
            </a:r>
            <a:r>
              <a:rPr kumimoji="1" lang="ko-KR" altLang="en-US" sz="1600" dirty="0"/>
              <a:t> 이하가 나온 사건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C : </a:t>
            </a:r>
            <a:r>
              <a:rPr kumimoji="1" lang="ko-KR" altLang="en-US" sz="1600" dirty="0"/>
              <a:t>소수인 사건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 A &amp; B</a:t>
            </a:r>
            <a:r>
              <a:rPr kumimoji="1" lang="ko-KR" altLang="en-US" sz="1600" dirty="0"/>
              <a:t>는 서로 독립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종속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A &amp; C</a:t>
            </a:r>
            <a:r>
              <a:rPr kumimoji="1" lang="ko-KR" altLang="en-US" sz="1600" dirty="0"/>
              <a:t>는 서로 독립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종속</a:t>
            </a:r>
            <a:r>
              <a:rPr kumimoji="1"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37223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6.</a:t>
            </a:r>
            <a:r>
              <a:rPr kumimoji="1" lang="ko-KR" altLang="en-US" b="1" dirty="0"/>
              <a:t> 사건의 독립과 종속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741302" y="2691034"/>
            <a:ext cx="11554870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주사위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개를 던져서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: </a:t>
            </a:r>
            <a:r>
              <a:rPr kumimoji="1" lang="ko-KR" altLang="en-US" sz="1600" dirty="0"/>
              <a:t>홀수가 나온 사건</a:t>
            </a:r>
            <a:r>
              <a:rPr kumimoji="1" lang="en-US" altLang="ko-KR" sz="1600" dirty="0"/>
              <a:t>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 : 2</a:t>
            </a:r>
            <a:r>
              <a:rPr kumimoji="1" lang="ko-KR" altLang="en-US" sz="1600" dirty="0"/>
              <a:t> 이하가 나온 사건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C : </a:t>
            </a:r>
            <a:r>
              <a:rPr kumimoji="1" lang="ko-KR" altLang="en-US" sz="1600" dirty="0"/>
              <a:t>소수인 사건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 A &amp; B</a:t>
            </a:r>
            <a:r>
              <a:rPr kumimoji="1" lang="ko-KR" altLang="en-US" sz="1600" dirty="0"/>
              <a:t>는 서로 독립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종속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A &amp; C</a:t>
            </a:r>
            <a:r>
              <a:rPr kumimoji="1" lang="ko-KR" altLang="en-US" sz="1600" dirty="0"/>
              <a:t>는 서로 독립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종속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20CC32-7BAF-9396-BC9A-4A40A1CB8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023" y="1531237"/>
            <a:ext cx="4438409" cy="9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76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6.</a:t>
            </a:r>
            <a:r>
              <a:rPr kumimoji="1" lang="ko-KR" altLang="en-US" b="1" dirty="0"/>
              <a:t> 사건의 독립과 종속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741302" y="2691034"/>
            <a:ext cx="11554870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주사위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개를 던져서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: </a:t>
            </a:r>
            <a:r>
              <a:rPr kumimoji="1" lang="ko-KR" altLang="en-US" sz="1600" dirty="0"/>
              <a:t>홀수가 나온 사건</a:t>
            </a:r>
            <a:r>
              <a:rPr kumimoji="1" lang="en-US" altLang="ko-KR" sz="1600" dirty="0"/>
              <a:t>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 : 2</a:t>
            </a:r>
            <a:r>
              <a:rPr kumimoji="1" lang="ko-KR" altLang="en-US" sz="1600" dirty="0"/>
              <a:t> 이하가 나온 사건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C : </a:t>
            </a:r>
            <a:r>
              <a:rPr kumimoji="1" lang="ko-KR" altLang="en-US" sz="1600" dirty="0"/>
              <a:t>소수인 사건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 A &amp; B</a:t>
            </a:r>
            <a:r>
              <a:rPr kumimoji="1" lang="ko-KR" altLang="en-US" sz="1600" dirty="0"/>
              <a:t>는 서로 독립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종속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A &amp; C</a:t>
            </a:r>
            <a:r>
              <a:rPr kumimoji="1" lang="ko-KR" altLang="en-US" sz="1600" dirty="0"/>
              <a:t>는 서로 독립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종속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20CC32-7BAF-9396-BC9A-4A40A1CB8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023" y="1531237"/>
            <a:ext cx="4438409" cy="9534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2A19E0C-5043-3153-7A35-F1C610C8A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041" y="2903968"/>
            <a:ext cx="6112807" cy="12468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58897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6.</a:t>
            </a:r>
            <a:r>
              <a:rPr kumimoji="1" lang="ko-KR" altLang="en-US" b="1" dirty="0"/>
              <a:t> 사건의 독립과 종속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741302" y="2691034"/>
            <a:ext cx="11554870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주사위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개를 던져서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: </a:t>
            </a:r>
            <a:r>
              <a:rPr kumimoji="1" lang="ko-KR" altLang="en-US" sz="1600" dirty="0"/>
              <a:t>홀수가 나온 사건</a:t>
            </a:r>
            <a:r>
              <a:rPr kumimoji="1" lang="en-US" altLang="ko-KR" sz="1600" dirty="0"/>
              <a:t>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 : 2</a:t>
            </a:r>
            <a:r>
              <a:rPr kumimoji="1" lang="ko-KR" altLang="en-US" sz="1600" dirty="0"/>
              <a:t> 이하가 나온 사건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C : </a:t>
            </a:r>
            <a:r>
              <a:rPr kumimoji="1" lang="ko-KR" altLang="en-US" sz="1600" dirty="0"/>
              <a:t>소수인 사건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 A &amp; B</a:t>
            </a:r>
            <a:r>
              <a:rPr kumimoji="1" lang="ko-KR" altLang="en-US" sz="1600" dirty="0"/>
              <a:t>는 서로 독립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종속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A &amp; C</a:t>
            </a:r>
            <a:r>
              <a:rPr kumimoji="1" lang="ko-KR" altLang="en-US" sz="1600" dirty="0"/>
              <a:t>는 서로 독립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종속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20CC32-7BAF-9396-BC9A-4A40A1CB8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023" y="1531237"/>
            <a:ext cx="4438409" cy="9534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2A19E0C-5043-3153-7A35-F1C610C8A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041" y="2903968"/>
            <a:ext cx="6112807" cy="12468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AD964C-D34D-8C91-21E9-D3CF3FC4D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3041" y="4637602"/>
            <a:ext cx="6448578" cy="13783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51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6.</a:t>
            </a:r>
            <a:r>
              <a:rPr kumimoji="1" lang="ko-KR" altLang="en-US" b="1" dirty="0"/>
              <a:t> 사건의 독립과 종속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독립 </a:t>
            </a:r>
            <a:r>
              <a:rPr kumimoji="1" lang="en-US" altLang="ko-KR" b="1" dirty="0">
                <a:solidFill>
                  <a:srgbClr val="FF0000"/>
                </a:solidFill>
              </a:rPr>
              <a:t>&amp;</a:t>
            </a:r>
            <a:r>
              <a:rPr kumimoji="1" lang="ko-KR" altLang="en-US" b="1" dirty="0">
                <a:solidFill>
                  <a:srgbClr val="FF0000"/>
                </a:solidFill>
              </a:rPr>
              <a:t> 종속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361B5-014A-D0AF-22A6-F97BA3E5E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40" y="2891322"/>
            <a:ext cx="2559018" cy="535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833899" y="3438753"/>
            <a:ext cx="11554870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 err="1"/>
              <a:t>일때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사건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는 서로 독립이다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만약 위 식을 만족하지 않으면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두 사건은 종속이다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서로 연관이 있다 </a:t>
            </a:r>
            <a:r>
              <a:rPr kumimoji="1" lang="en-US" altLang="ko-KR" sz="1600" dirty="0"/>
              <a:t>)</a:t>
            </a:r>
            <a:endParaRPr kumimoji="1" lang="en-US" altLang="ko-KR" sz="2000" b="1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0F4F45-38CE-7DD0-8867-9925DF884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99" y="4899007"/>
            <a:ext cx="6604639" cy="9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55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 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개의 동전을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번 던지는 시행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앞면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H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뒷면 </a:t>
            </a:r>
            <a:r>
              <a:rPr kumimoji="1" lang="en-US" altLang="ko-KR" sz="1600" dirty="0"/>
              <a:t>: 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앞면이 나오는 횟수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X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sz="1600" dirty="0"/>
              <a:t>표본 공간 </a:t>
            </a:r>
            <a:r>
              <a:rPr kumimoji="1" lang="en-US" altLang="ko-KR" sz="1600" dirty="0"/>
              <a:t>S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{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HH,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HT,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TH,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TT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}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en-US" altLang="ko-KR" sz="1600" dirty="0"/>
              <a:t>X</a:t>
            </a:r>
            <a:r>
              <a:rPr kumimoji="1" lang="ko-KR" altLang="en-US" sz="1600" dirty="0"/>
              <a:t>가 가질 수 있는 값은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2241208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 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(2)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가 가질 수 있는 값은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-</a:t>
            </a:r>
            <a:r>
              <a:rPr kumimoji="1" lang="ko-KR" altLang="en-US" sz="1600" dirty="0"/>
              <a:t> 각각의 확률은</a:t>
            </a:r>
            <a:r>
              <a:rPr kumimoji="1" lang="en-US" altLang="ko-KR" sz="1600" dirty="0"/>
              <a:t>?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A3547F-AF57-447A-BF22-6F3FA1AEE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252" y="2414356"/>
            <a:ext cx="3141254" cy="25551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A530A9-918C-BE49-7E94-FA0009F09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97" y="4062988"/>
            <a:ext cx="5335603" cy="495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A467B2-3C94-DB4E-3BEC-3F2890E95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144" y="4901550"/>
            <a:ext cx="6099298" cy="78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883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 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확률 변수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표본 공간 </a:t>
            </a:r>
            <a:r>
              <a:rPr kumimoji="1" lang="en-US" altLang="ko-KR" sz="1600" dirty="0"/>
              <a:t>S</a:t>
            </a:r>
            <a:r>
              <a:rPr kumimoji="1" lang="ko-KR" altLang="en-US" sz="1600" dirty="0"/>
              <a:t>의 각 원소에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단 하나의 실수가 대응되는 함수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FBB235-B9FA-32D3-6125-F2479C57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131" y="2732943"/>
            <a:ext cx="2077869" cy="6596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AFA7C4-B78D-F1B5-AB78-9DBB32714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0" y="4622197"/>
            <a:ext cx="5776486" cy="8886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52BA93-48A1-F412-228D-9A9DB6F77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0" y="3762011"/>
            <a:ext cx="6439314" cy="6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425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확률 변수의 종류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sz="1600" dirty="0"/>
              <a:t>이산 확률변수</a:t>
            </a:r>
            <a:endParaRPr kumimoji="1" lang="en-US" altLang="ko-KR" sz="1600" dirty="0"/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sz="1600" dirty="0"/>
              <a:t>연속 확률변수</a:t>
            </a:r>
            <a:endParaRPr kumimoji="1" lang="en-US" altLang="ko-KR" sz="1600" dirty="0"/>
          </a:p>
          <a:p>
            <a:pPr marL="342900" indent="-342900">
              <a:lnSpc>
                <a:spcPct val="200000"/>
              </a:lnSpc>
              <a:buAutoNum type="arabicParenBoth"/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이산적</a:t>
            </a:r>
            <a:r>
              <a:rPr kumimoji="1" lang="en-US" altLang="ko-KR" sz="1600" dirty="0"/>
              <a:t>(discrete) : 0, 1, 2, … 100, 150, ..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연속적</a:t>
            </a:r>
            <a:r>
              <a:rPr kumimoji="1" lang="en-US" altLang="ko-KR" sz="1600" dirty="0"/>
              <a:t>(continuous) : 0.5,0.51,0.52, 0.521….</a:t>
            </a:r>
          </a:p>
        </p:txBody>
      </p:sp>
    </p:spTree>
    <p:extLst>
      <p:ext uri="{BB962C8B-B14F-4D97-AF65-F5344CB8AC3E}">
        <p14:creationId xmlns:p14="http://schemas.microsoft.com/office/powerpoint/2010/main" val="334715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2.</a:t>
            </a:r>
            <a:r>
              <a:rPr kumimoji="1" lang="ko-KR" altLang="en-US" sz="2000" dirty="0">
                <a:latin typeface="+mj-ea"/>
                <a:ea typeface="+mj-ea"/>
              </a:rPr>
              <a:t> 데이터의 형태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순서형</a:t>
            </a:r>
            <a:r>
              <a:rPr kumimoji="1" lang="ko-KR" altLang="en-US" b="1" dirty="0"/>
              <a:t> 데이터</a:t>
            </a:r>
            <a:endParaRPr kumimoji="1"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7301353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 err="1"/>
              <a:t>순서형</a:t>
            </a:r>
            <a:r>
              <a:rPr kumimoji="1" lang="ko-KR" altLang="en-US" dirty="0"/>
              <a:t> 데이터는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가지로 구분된다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 err="1">
                <a:solidFill>
                  <a:srgbClr val="FF0000"/>
                </a:solidFill>
              </a:rPr>
              <a:t>이산형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이산적인 값을 갖는 데이터</a:t>
            </a:r>
            <a:endParaRPr kumimoji="1" lang="en-US" altLang="ko-KR" dirty="0"/>
          </a:p>
          <a:p>
            <a:pPr lvl="1"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가족 구성원 수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4,1,2,3</a:t>
            </a:r>
            <a:r>
              <a:rPr kumimoji="1" lang="ko-KR" altLang="en-US" dirty="0"/>
              <a:t> </a:t>
            </a:r>
            <a:r>
              <a:rPr kumimoji="1" lang="en-US" altLang="ko-KR" dirty="0"/>
              <a:t>..</a:t>
            </a:r>
            <a:r>
              <a:rPr kumimoji="1" lang="ko-KR" altLang="en-US" dirty="0"/>
              <a:t> </a:t>
            </a:r>
            <a:r>
              <a:rPr kumimoji="1" lang="en-US" altLang="ko-KR" dirty="0"/>
              <a:t>.)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285045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다음 중 이산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연속 확률 변수는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dirty="0"/>
              <a:t>학급 내 학생들의 키</a:t>
            </a:r>
            <a:endParaRPr kumimoji="1" lang="en-US" altLang="ko-KR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dirty="0"/>
              <a:t>손목시계를 차고 온 학생의 수</a:t>
            </a:r>
            <a:endParaRPr kumimoji="1" lang="en-US" altLang="ko-KR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sz="1600" dirty="0"/>
              <a:t>100</a:t>
            </a:r>
            <a:r>
              <a:rPr kumimoji="1" lang="ko-KR" altLang="en-US" sz="1600" dirty="0"/>
              <a:t>미터 달리는데 걸린 시간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247272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이산 확률변수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확률 변수가 가질 수 있는 값이 </a:t>
            </a:r>
            <a:r>
              <a:rPr kumimoji="1" lang="ko-KR" altLang="en-US" sz="1600" dirty="0" err="1"/>
              <a:t>유한개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(or </a:t>
            </a:r>
            <a:r>
              <a:rPr kumimoji="1" lang="ko-KR" altLang="en-US" sz="1600" dirty="0"/>
              <a:t>셀 수 있을 때</a:t>
            </a:r>
            <a:r>
              <a:rPr kumimoji="1"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지구의 인구 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이번 분기에 생산한 제품의 수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695604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이산 확률변수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확률 변수가 가질 수 있는 값이 </a:t>
            </a:r>
            <a:r>
              <a:rPr kumimoji="1" lang="ko-KR" altLang="en-US" sz="1600" dirty="0" err="1"/>
              <a:t>유한개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(or </a:t>
            </a:r>
            <a:r>
              <a:rPr kumimoji="1" lang="ko-KR" altLang="en-US" sz="1600" dirty="0"/>
              <a:t>셀 수 있을 때</a:t>
            </a:r>
            <a:r>
              <a:rPr kumimoji="1"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지구의 인구 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이번 분기에 생산한 제품의 수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F9DD27-4AFD-A78A-2F8B-2856F8366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502" y="3578740"/>
            <a:ext cx="6109998" cy="646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86724-7288-831B-7DDE-4441A5D23146}"/>
              </a:ext>
            </a:extLst>
          </p:cNvPr>
          <p:cNvSpPr txBox="1"/>
          <p:nvPr/>
        </p:nvSpPr>
        <p:spPr>
          <a:xfrm>
            <a:off x="8051074" y="2906186"/>
            <a:ext cx="4003613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[</a:t>
            </a:r>
            <a:r>
              <a:rPr kumimoji="1" lang="ko-KR" altLang="en-US" sz="1600" dirty="0"/>
              <a:t> 확률 질량함수 </a:t>
            </a:r>
            <a:r>
              <a:rPr kumimoji="1" lang="en-US" altLang="ko-KR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332108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이산 확률변수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확률 변수가 가질 수 있는 값이 </a:t>
            </a:r>
            <a:r>
              <a:rPr kumimoji="1" lang="ko-KR" altLang="en-US" sz="1600" dirty="0" err="1"/>
              <a:t>유한개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(or </a:t>
            </a:r>
            <a:r>
              <a:rPr kumimoji="1" lang="ko-KR" altLang="en-US" sz="1600" dirty="0"/>
              <a:t>셀 수 있을 때</a:t>
            </a:r>
            <a:r>
              <a:rPr kumimoji="1"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지구의 인구 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이번 분기에 생산한 제품의 수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F9DD27-4AFD-A78A-2F8B-2856F8366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502" y="3578740"/>
            <a:ext cx="6109998" cy="6469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D4D4D2-6624-3FFD-3888-F6FA227AC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17" y="4491905"/>
            <a:ext cx="8307335" cy="1768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84F3E-74EB-3507-1D80-614DFA7F0512}"/>
              </a:ext>
            </a:extLst>
          </p:cNvPr>
          <p:cNvSpPr txBox="1"/>
          <p:nvPr/>
        </p:nvSpPr>
        <p:spPr>
          <a:xfrm>
            <a:off x="8051074" y="2906186"/>
            <a:ext cx="4003613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[</a:t>
            </a:r>
            <a:r>
              <a:rPr kumimoji="1" lang="ko-KR" altLang="en-US" sz="1600" dirty="0"/>
              <a:t> 확률 질량함수 </a:t>
            </a:r>
            <a:r>
              <a:rPr kumimoji="1" lang="en-US" altLang="ko-KR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703189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이산 확률변수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51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확률 질량함수의 성질</a:t>
            </a: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0DE730-09D9-5517-5016-C3D06AEF4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97" y="3697692"/>
            <a:ext cx="5794745" cy="13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0423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어떤 이산확률변수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의 확률 질량함수가 다음과 같을 때 </a:t>
            </a:r>
            <a:r>
              <a:rPr kumimoji="1" lang="en-US" altLang="ko-KR" sz="1600" dirty="0"/>
              <a:t>…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의 확률분포를 표로 구하기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P(0&lt;= X &lt;= 1)</a:t>
            </a:r>
            <a:r>
              <a:rPr kumimoji="1" lang="ko-KR" altLang="en-US" sz="1600" dirty="0"/>
              <a:t>은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D6B88E-E3F1-D173-76C0-54CCC9139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11" y="3414302"/>
            <a:ext cx="3645736" cy="12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7905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어떤 이산확률변수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의 확률 질량함수가 다음과 같을 때 </a:t>
            </a:r>
            <a:r>
              <a:rPr kumimoji="1" lang="en-US" altLang="ko-KR" sz="1600" dirty="0"/>
              <a:t>…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의 확률분포를 표로 구하기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P(0&lt;= X &lt;= 1)</a:t>
            </a:r>
            <a:r>
              <a:rPr kumimoji="1" lang="ko-KR" altLang="en-US" sz="1600" dirty="0"/>
              <a:t>은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  </a:t>
            </a:r>
            <a:r>
              <a:rPr kumimoji="1" lang="en-US" altLang="ko-KR" sz="1600" dirty="0"/>
              <a:t>3/7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D6B88E-E3F1-D173-76C0-54CCC9139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11" y="3414302"/>
            <a:ext cx="3645736" cy="12803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C45B6-FB3F-9AE8-010A-79B129C34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411" y="3961641"/>
            <a:ext cx="5726692" cy="13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5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연속 확률변수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연속 확률변수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어떤 범위에 속하는 모든 실수의 값을 가지는 확률변수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배차 간격이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분인 지하철을 기다리는 시간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확률 변수 </a:t>
            </a:r>
            <a:r>
              <a:rPr kumimoji="1" lang="en-US" altLang="ko-KR" sz="1600" dirty="0"/>
              <a:t>X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Q1) X</a:t>
            </a:r>
            <a:r>
              <a:rPr kumimoji="1" lang="ko-KR" altLang="en-US" sz="1600" dirty="0"/>
              <a:t>가 가질 수 있는 범위는</a:t>
            </a:r>
            <a:r>
              <a:rPr kumimoji="1" lang="en-US" altLang="ko-KR" sz="1600" dirty="0"/>
              <a:t>?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Q2)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가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 이하의 값을 가질 확률은</a:t>
            </a:r>
            <a:r>
              <a:rPr kumimoji="1"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36918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연속 확률변수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연속 확률변수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어떤 범위에 속하는 모든 실수의 값을 가지는 확률변수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배차 간격이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분인 지하철을 기다리는 시간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확률 변수 </a:t>
            </a:r>
            <a:r>
              <a:rPr kumimoji="1" lang="en-US" altLang="ko-KR" sz="1600" dirty="0"/>
              <a:t>X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Q1) X</a:t>
            </a:r>
            <a:r>
              <a:rPr kumimoji="1" lang="ko-KR" altLang="en-US" sz="1600" dirty="0"/>
              <a:t>가 가질 수 있는 범위는</a:t>
            </a:r>
            <a:r>
              <a:rPr kumimoji="1" lang="en-US" altLang="ko-KR" sz="1600" dirty="0"/>
              <a:t>? 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분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Q2)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가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 이하의 값을 가질 확률은</a:t>
            </a:r>
            <a:r>
              <a:rPr kumimoji="1"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299514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연속 확률변수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연속 확률변수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어떤 범위에 속하는 모든 실수의 값을 가지는 확률변수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배차 간격이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분인 지하철을 기다리는 시간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확률 변수 </a:t>
            </a:r>
            <a:r>
              <a:rPr kumimoji="1" lang="en-US" altLang="ko-KR" sz="1600" dirty="0"/>
              <a:t>X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Q1) X</a:t>
            </a:r>
            <a:r>
              <a:rPr kumimoji="1" lang="ko-KR" altLang="en-US" sz="1600" dirty="0"/>
              <a:t>가 가질 수 있는 범위는</a:t>
            </a:r>
            <a:r>
              <a:rPr kumimoji="1" lang="en-US" altLang="ko-KR" sz="1600" dirty="0"/>
              <a:t>? 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분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Q2)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가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 이하의 값을 가질 확률은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FC4458-3020-1A1A-8461-D62D8CA1D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749" y="4844842"/>
            <a:ext cx="3655281" cy="5716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96504B-86BD-C77A-2955-12E51D023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658" y="3429000"/>
            <a:ext cx="3160304" cy="2145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A65CB-DDB7-DB1D-BADD-74B391A778F8}"/>
              </a:ext>
            </a:extLst>
          </p:cNvPr>
          <p:cNvSpPr txBox="1"/>
          <p:nvPr/>
        </p:nvSpPr>
        <p:spPr>
          <a:xfrm>
            <a:off x="8282459" y="5574316"/>
            <a:ext cx="5956663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넓이가 곧 확률이다</a:t>
            </a: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즉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넓이의 총 합은 </a:t>
            </a:r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이다</a:t>
            </a:r>
          </a:p>
        </p:txBody>
      </p:sp>
    </p:spTree>
    <p:extLst>
      <p:ext uri="{BB962C8B-B14F-4D97-AF65-F5344CB8AC3E}">
        <p14:creationId xmlns:p14="http://schemas.microsoft.com/office/powerpoint/2010/main" val="94625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2.</a:t>
            </a:r>
            <a:r>
              <a:rPr kumimoji="1" lang="ko-KR" altLang="en-US" sz="2000" dirty="0">
                <a:latin typeface="+mj-ea"/>
                <a:ea typeface="+mj-ea"/>
              </a:rPr>
              <a:t> 데이터의 형태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순서형</a:t>
            </a:r>
            <a:r>
              <a:rPr kumimoji="1" lang="ko-KR" altLang="en-US" b="1" dirty="0"/>
              <a:t> 데이터</a:t>
            </a:r>
            <a:endParaRPr kumimoji="1"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7301353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 err="1"/>
              <a:t>순서형</a:t>
            </a:r>
            <a:r>
              <a:rPr kumimoji="1" lang="ko-KR" altLang="en-US" dirty="0"/>
              <a:t> 데이터는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가지로 구분된다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 err="1">
                <a:solidFill>
                  <a:srgbClr val="FF0000"/>
                </a:solidFill>
              </a:rPr>
              <a:t>이산형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이산적인 값을 갖는 데이터</a:t>
            </a:r>
            <a:endParaRPr kumimoji="1" lang="en-US" altLang="ko-KR" dirty="0"/>
          </a:p>
          <a:p>
            <a:pPr lvl="1"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가족 구성원 수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4,1,2,3</a:t>
            </a:r>
            <a:r>
              <a:rPr kumimoji="1" lang="ko-KR" altLang="en-US" dirty="0"/>
              <a:t> </a:t>
            </a:r>
            <a:r>
              <a:rPr kumimoji="1" lang="en-US" altLang="ko-KR" dirty="0"/>
              <a:t>..</a:t>
            </a:r>
            <a:r>
              <a:rPr kumimoji="1" lang="ko-KR" altLang="en-US" dirty="0"/>
              <a:t> </a:t>
            </a:r>
            <a:r>
              <a:rPr kumimoji="1" lang="en-US" altLang="ko-KR" dirty="0"/>
              <a:t>.)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연속형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연속적인 값을 갖는 데이터</a:t>
            </a:r>
            <a:endParaRPr kumimoji="1" lang="en-US" altLang="ko-KR" dirty="0"/>
          </a:p>
          <a:p>
            <a:pPr lvl="1">
              <a:lnSpc>
                <a:spcPct val="200000"/>
              </a:lnSpc>
            </a:pPr>
            <a:r>
              <a:rPr kumimoji="1" lang="en-US" altLang="ko-KR" dirty="0"/>
              <a:t>- </a:t>
            </a: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몸무게 </a:t>
            </a:r>
            <a:r>
              <a:rPr kumimoji="1" lang="en-US" altLang="ko-KR" dirty="0"/>
              <a:t>(60.5kg, 71.3kg, … )</a:t>
            </a:r>
          </a:p>
          <a:p>
            <a:pPr lvl="1">
              <a:lnSpc>
                <a:spcPct val="200000"/>
              </a:lnSpc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26914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연속 확률변수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확률 밀도 함수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-</a:t>
            </a:r>
            <a:r>
              <a:rPr kumimoji="1" lang="ko-KR" altLang="en-US" sz="1600" dirty="0"/>
              <a:t> 다음의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가지 조건을 만족하는 함수</a:t>
            </a: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A3BB5E-A7B8-06B7-6D2C-B65331855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73" y="3944564"/>
            <a:ext cx="6675328" cy="21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108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연속 확률변수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확률 밀도 함수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-</a:t>
            </a:r>
            <a:r>
              <a:rPr kumimoji="1" lang="ko-KR" altLang="en-US" sz="1600" dirty="0"/>
              <a:t> 다음의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가지 조건을 만족하는 함수</a:t>
            </a: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A3BB5E-A7B8-06B7-6D2C-B65331855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73" y="3944564"/>
            <a:ext cx="6675328" cy="2195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96672F-5CDC-F5F5-2389-7A92FE5D657B}"/>
              </a:ext>
            </a:extLst>
          </p:cNvPr>
          <p:cNvSpPr txBox="1"/>
          <p:nvPr/>
        </p:nvSpPr>
        <p:spPr>
          <a:xfrm>
            <a:off x="4540102" y="1675692"/>
            <a:ext cx="7301023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주의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>
                <a:solidFill>
                  <a:srgbClr val="014098"/>
                </a:solidFill>
              </a:rPr>
              <a:t>이산</a:t>
            </a:r>
            <a:r>
              <a:rPr kumimoji="1" lang="ko-KR" altLang="en-US" dirty="0"/>
              <a:t> 확률변수의 확률 </a:t>
            </a:r>
            <a:r>
              <a:rPr kumimoji="1" lang="ko-KR" altLang="en-US" b="1" dirty="0">
                <a:solidFill>
                  <a:srgbClr val="014098"/>
                </a:solidFill>
              </a:rPr>
              <a:t>질량</a:t>
            </a:r>
            <a:r>
              <a:rPr kumimoji="1" lang="ko-KR" altLang="en-US" dirty="0"/>
              <a:t> 함수에서는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높이</a:t>
            </a:r>
            <a:r>
              <a:rPr kumimoji="1" lang="en-US" altLang="ko-KR" b="1" dirty="0"/>
              <a:t>”</a:t>
            </a:r>
            <a:r>
              <a:rPr kumimoji="1" lang="ko-KR" altLang="en-US" dirty="0"/>
              <a:t>가 확률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>
                <a:solidFill>
                  <a:srgbClr val="FF0000"/>
                </a:solidFill>
              </a:rPr>
              <a:t>연속</a:t>
            </a:r>
            <a:r>
              <a:rPr kumimoji="1" lang="ko-KR" altLang="en-US" dirty="0"/>
              <a:t> 확률변수의 확률 </a:t>
            </a:r>
            <a:r>
              <a:rPr kumimoji="1" lang="ko-KR" altLang="en-US" b="1" dirty="0">
                <a:solidFill>
                  <a:srgbClr val="FF0000"/>
                </a:solidFill>
              </a:rPr>
              <a:t>밀도</a:t>
            </a:r>
            <a:r>
              <a:rPr kumimoji="1" lang="ko-KR" altLang="en-US" dirty="0"/>
              <a:t> 함수에서는 </a:t>
            </a:r>
            <a:r>
              <a:rPr kumimoji="1" lang="en-US" altLang="ko-KR" b="1" dirty="0">
                <a:solidFill>
                  <a:srgbClr val="FF0000"/>
                </a:solidFill>
              </a:rPr>
              <a:t>“</a:t>
            </a:r>
            <a:r>
              <a:rPr kumimoji="1" lang="ko-KR" altLang="en-US" b="1" dirty="0">
                <a:solidFill>
                  <a:srgbClr val="FF0000"/>
                </a:solidFill>
              </a:rPr>
              <a:t>넓이</a:t>
            </a:r>
            <a:r>
              <a:rPr kumimoji="1" lang="en-US" altLang="ko-KR" b="1" dirty="0">
                <a:solidFill>
                  <a:srgbClr val="FF0000"/>
                </a:solidFill>
              </a:rPr>
              <a:t>”</a:t>
            </a:r>
            <a:r>
              <a:rPr kumimoji="1" lang="ko-KR" altLang="en-US" dirty="0"/>
              <a:t>가 확률</a:t>
            </a:r>
          </a:p>
        </p:txBody>
      </p:sp>
    </p:spTree>
    <p:extLst>
      <p:ext uri="{BB962C8B-B14F-4D97-AF65-F5344CB8AC3E}">
        <p14:creationId xmlns:p14="http://schemas.microsoft.com/office/powerpoint/2010/main" val="7802302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연속확률변수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의 확률 밀도함수가 </a:t>
            </a:r>
            <a:r>
              <a:rPr kumimoji="1" lang="en-US" altLang="ko-KR" sz="1600" dirty="0"/>
              <a:t>				</a:t>
            </a:r>
            <a:r>
              <a:rPr kumimoji="1" lang="ko-KR" altLang="en-US" sz="1600" dirty="0"/>
              <a:t>일 때 </a:t>
            </a:r>
            <a:r>
              <a:rPr kumimoji="1" lang="en-US" altLang="ko-KR" sz="1600" dirty="0"/>
              <a:t>..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 k</a:t>
            </a:r>
            <a:r>
              <a:rPr kumimoji="1" lang="ko-KR" altLang="en-US" sz="1600" dirty="0"/>
              <a:t>의 값은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P(2&lt;=X&lt;=4)</a:t>
            </a:r>
            <a:r>
              <a:rPr kumimoji="1" lang="ko-KR" altLang="en-US" sz="1600" dirty="0"/>
              <a:t>는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26FFA4-2EEB-3C71-42FC-8598094A2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06" y="2847963"/>
            <a:ext cx="2852034" cy="421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5F5D8-3A50-735C-4CE8-5967551D1EE9}"/>
              </a:ext>
            </a:extLst>
          </p:cNvPr>
          <p:cNvSpPr/>
          <p:nvPr/>
        </p:nvSpPr>
        <p:spPr>
          <a:xfrm>
            <a:off x="2706280" y="4540102"/>
            <a:ext cx="4545125" cy="1138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B16C13-823A-096F-5CA5-B09E4D3A8228}"/>
              </a:ext>
            </a:extLst>
          </p:cNvPr>
          <p:cNvSpPr/>
          <p:nvPr/>
        </p:nvSpPr>
        <p:spPr>
          <a:xfrm>
            <a:off x="7166344" y="3363744"/>
            <a:ext cx="2863887" cy="1824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806998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연속확률변수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의 확률 밀도함수가 </a:t>
            </a:r>
            <a:r>
              <a:rPr kumimoji="1" lang="en-US" altLang="ko-KR" sz="1600" dirty="0"/>
              <a:t>				</a:t>
            </a:r>
            <a:r>
              <a:rPr kumimoji="1" lang="ko-KR" altLang="en-US" sz="1600" dirty="0"/>
              <a:t>일 때 </a:t>
            </a:r>
            <a:r>
              <a:rPr kumimoji="1" lang="en-US" altLang="ko-KR" sz="1600" dirty="0"/>
              <a:t>..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 k</a:t>
            </a:r>
            <a:r>
              <a:rPr kumimoji="1" lang="ko-KR" altLang="en-US" sz="1600" dirty="0"/>
              <a:t>의 값은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P(2&lt;=X&lt;=4)</a:t>
            </a:r>
            <a:r>
              <a:rPr kumimoji="1" lang="ko-KR" altLang="en-US" sz="1600" dirty="0"/>
              <a:t>는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26FFA4-2EEB-3C71-42FC-8598094A2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06" y="2847963"/>
            <a:ext cx="2852034" cy="4216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5CA91A-B7C4-A60B-167B-2A816E9DA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80" y="3504119"/>
            <a:ext cx="6381274" cy="21742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5F5D8-3A50-735C-4CE8-5967551D1EE9}"/>
              </a:ext>
            </a:extLst>
          </p:cNvPr>
          <p:cNvSpPr/>
          <p:nvPr/>
        </p:nvSpPr>
        <p:spPr>
          <a:xfrm>
            <a:off x="2706280" y="4540102"/>
            <a:ext cx="4545125" cy="1138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B16C13-823A-096F-5CA5-B09E4D3A8228}"/>
              </a:ext>
            </a:extLst>
          </p:cNvPr>
          <p:cNvSpPr/>
          <p:nvPr/>
        </p:nvSpPr>
        <p:spPr>
          <a:xfrm>
            <a:off x="7166344" y="3363744"/>
            <a:ext cx="2863887" cy="1824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48316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7.</a:t>
            </a:r>
            <a:r>
              <a:rPr kumimoji="1" lang="ko-KR" altLang="en-US" b="1" dirty="0"/>
              <a:t> 확률 분포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2FB25-895F-096B-4566-1326A68F6EE9}"/>
              </a:ext>
            </a:extLst>
          </p:cNvPr>
          <p:cNvSpPr txBox="1"/>
          <p:nvPr/>
        </p:nvSpPr>
        <p:spPr>
          <a:xfrm>
            <a:off x="499817" y="2753786"/>
            <a:ext cx="11554870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연속확률변수 </a:t>
            </a:r>
            <a:r>
              <a:rPr kumimoji="1" lang="en-US" altLang="ko-KR" sz="1600" dirty="0"/>
              <a:t>X</a:t>
            </a:r>
            <a:r>
              <a:rPr kumimoji="1" lang="ko-KR" altLang="en-US" sz="1600" dirty="0"/>
              <a:t>의 확률 밀도함수가 </a:t>
            </a:r>
            <a:r>
              <a:rPr kumimoji="1" lang="en-US" altLang="ko-KR" sz="1600" dirty="0"/>
              <a:t>				</a:t>
            </a:r>
            <a:r>
              <a:rPr kumimoji="1" lang="ko-KR" altLang="en-US" sz="1600" dirty="0"/>
              <a:t>일 때 </a:t>
            </a:r>
            <a:r>
              <a:rPr kumimoji="1" lang="en-US" altLang="ko-KR" sz="1600" dirty="0"/>
              <a:t>..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Q1) k</a:t>
            </a:r>
            <a:r>
              <a:rPr kumimoji="1" lang="ko-KR" altLang="en-US" sz="1600" dirty="0"/>
              <a:t>의 값은</a:t>
            </a:r>
            <a:r>
              <a:rPr kumimoji="1" lang="en-US" altLang="ko-KR" sz="1600" dirty="0"/>
              <a:t>?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Q2) P(2&lt;=X&lt;=4)</a:t>
            </a:r>
            <a:r>
              <a:rPr kumimoji="1" lang="ko-KR" altLang="en-US" sz="1600" dirty="0"/>
              <a:t>는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26FFA4-2EEB-3C71-42FC-8598094A2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06" y="2847963"/>
            <a:ext cx="2852034" cy="4216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5CA91A-B7C4-A60B-167B-2A816E9DA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80" y="3504119"/>
            <a:ext cx="6381274" cy="2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18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방이(가) 표시된 사진&#10;&#10;자동 생성된 설명">
            <a:extLst>
              <a:ext uri="{FF2B5EF4-FFF2-40B4-BE49-F238E27FC236}">
                <a16:creationId xmlns:a16="http://schemas.microsoft.com/office/drawing/2014/main" id="{F6214330-0D8C-0E4E-B56E-E192D0B9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flipH="1">
            <a:off x="6700911" y="778262"/>
            <a:ext cx="6470431" cy="7037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AB71DC-1C3C-8C42-9786-F8971BFBA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96A38E-481C-C241-BC5D-BF40E91B85BB}"/>
              </a:ext>
            </a:extLst>
          </p:cNvPr>
          <p:cNvSpPr/>
          <p:nvPr/>
        </p:nvSpPr>
        <p:spPr>
          <a:xfrm>
            <a:off x="0" y="778262"/>
            <a:ext cx="7202531" cy="1842869"/>
          </a:xfrm>
          <a:prstGeom prst="rect">
            <a:avLst/>
          </a:prstGeom>
          <a:solidFill>
            <a:srgbClr val="9ED6E8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C4173-619F-6342-8204-0185F419CFA4}"/>
              </a:ext>
            </a:extLst>
          </p:cNvPr>
          <p:cNvSpPr/>
          <p:nvPr/>
        </p:nvSpPr>
        <p:spPr>
          <a:xfrm>
            <a:off x="0" y="778262"/>
            <a:ext cx="6700911" cy="1842868"/>
          </a:xfrm>
          <a:prstGeom prst="rect">
            <a:avLst/>
          </a:prstGeom>
          <a:solidFill>
            <a:srgbClr val="9ED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50493-146C-704E-B1A7-692F7BC4B667}"/>
              </a:ext>
            </a:extLst>
          </p:cNvPr>
          <p:cNvSpPr txBox="1"/>
          <p:nvPr/>
        </p:nvSpPr>
        <p:spPr>
          <a:xfrm>
            <a:off x="230480" y="1375761"/>
            <a:ext cx="507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2"/>
                </a:solidFill>
              </a:rPr>
              <a:t>5.</a:t>
            </a:r>
            <a:r>
              <a:rPr kumimoji="1" lang="ko-KR" altLang="en-US" sz="2800" b="1" dirty="0">
                <a:solidFill>
                  <a:schemeClr val="tx2"/>
                </a:solidFill>
              </a:rPr>
              <a:t> 상관관계 분석</a:t>
            </a:r>
            <a:endParaRPr kumimoji="1" lang="en-US" altLang="ko-KR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5520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5.</a:t>
            </a:r>
            <a:r>
              <a:rPr kumimoji="1" lang="ko-KR" altLang="en-US" sz="2000" dirty="0">
                <a:latin typeface="+mj-ea"/>
              </a:rPr>
              <a:t> 상관관계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상관관계 분석이란</a:t>
            </a:r>
            <a:r>
              <a:rPr kumimoji="1" lang="en-US" altLang="ko-KR" b="1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변수들 사이에 어떤 관계가 있는지 확인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96165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5.</a:t>
            </a:r>
            <a:r>
              <a:rPr kumimoji="1" lang="ko-KR" altLang="en-US" sz="2000" dirty="0">
                <a:latin typeface="+mj-ea"/>
              </a:rPr>
              <a:t> 상관관계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상관관계 분석이란</a:t>
            </a:r>
            <a:r>
              <a:rPr kumimoji="1" lang="en-US" altLang="ko-KR" b="1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변수들 사이에 어떤 관계가 있는지 확인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ex) </a:t>
            </a:r>
            <a:r>
              <a:rPr kumimoji="1" lang="ko-KR" altLang="en-US" b="1" dirty="0">
                <a:solidFill>
                  <a:srgbClr val="FF0000"/>
                </a:solidFill>
              </a:rPr>
              <a:t>키</a:t>
            </a:r>
            <a:r>
              <a:rPr kumimoji="1" lang="ko-KR" altLang="en-US" dirty="0"/>
              <a:t>와 </a:t>
            </a:r>
            <a:r>
              <a:rPr kumimoji="1" lang="ko-KR" altLang="en-US" b="1" dirty="0">
                <a:solidFill>
                  <a:srgbClr val="FF0000"/>
                </a:solidFill>
              </a:rPr>
              <a:t>몸무게</a:t>
            </a:r>
            <a:r>
              <a:rPr kumimoji="1" lang="ko-KR" altLang="en-US" dirty="0"/>
              <a:t> 사이에는 어떤 관련이 있을까</a:t>
            </a:r>
            <a:r>
              <a:rPr kumimoji="1" lang="en-US" altLang="ko-KR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ex)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003F97"/>
                </a:solidFill>
              </a:rPr>
              <a:t>성별</a:t>
            </a:r>
            <a:r>
              <a:rPr kumimoji="1" lang="ko-KR" altLang="en-US" dirty="0"/>
              <a:t>에 따른 </a:t>
            </a:r>
            <a:r>
              <a:rPr kumimoji="1" lang="ko-KR" altLang="en-US" b="1" dirty="0">
                <a:solidFill>
                  <a:srgbClr val="FF0000"/>
                </a:solidFill>
              </a:rPr>
              <a:t>학업 성적</a:t>
            </a:r>
            <a:r>
              <a:rPr kumimoji="1" lang="ko-KR" altLang="en-US" dirty="0"/>
              <a:t>에는 어떤 차이가 있을까</a:t>
            </a:r>
            <a:r>
              <a:rPr kumimoji="1" lang="en-US" altLang="ko-KR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ex) </a:t>
            </a:r>
            <a:r>
              <a:rPr kumimoji="1" lang="ko-KR" altLang="en-US" b="1" dirty="0">
                <a:solidFill>
                  <a:srgbClr val="003F97"/>
                </a:solidFill>
              </a:rPr>
              <a:t>직업</a:t>
            </a:r>
            <a:r>
              <a:rPr kumimoji="1" lang="ko-KR" altLang="en-US" dirty="0"/>
              <a:t>에 따라 </a:t>
            </a:r>
            <a:r>
              <a:rPr kumimoji="1" lang="ko-KR" altLang="en-US" b="1" dirty="0">
                <a:solidFill>
                  <a:srgbClr val="003F97"/>
                </a:solidFill>
              </a:rPr>
              <a:t>거주 지역</a:t>
            </a:r>
            <a:r>
              <a:rPr kumimoji="1" lang="ko-KR" altLang="en-US" dirty="0"/>
              <a:t>에 어떤 차이가 있을까</a:t>
            </a:r>
            <a:r>
              <a:rPr kumimoji="1" lang="en-US" altLang="ko-K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16409771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5.</a:t>
            </a:r>
            <a:r>
              <a:rPr kumimoji="1" lang="ko-KR" altLang="en-US" sz="2000" dirty="0">
                <a:latin typeface="+mj-ea"/>
              </a:rPr>
              <a:t> 상관관계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상관관계 분석이란</a:t>
            </a:r>
            <a:r>
              <a:rPr kumimoji="1" lang="en-US" altLang="ko-KR" b="1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변수들 사이에 어떤 관계가 있는지 확인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ex) </a:t>
            </a:r>
            <a:r>
              <a:rPr kumimoji="1" lang="ko-KR" altLang="en-US" b="1" dirty="0">
                <a:solidFill>
                  <a:srgbClr val="FF0000"/>
                </a:solidFill>
              </a:rPr>
              <a:t>키</a:t>
            </a:r>
            <a:r>
              <a:rPr kumimoji="1" lang="ko-KR" altLang="en-US" dirty="0"/>
              <a:t>와 </a:t>
            </a:r>
            <a:r>
              <a:rPr kumimoji="1" lang="ko-KR" altLang="en-US" b="1" dirty="0">
                <a:solidFill>
                  <a:srgbClr val="FF0000"/>
                </a:solidFill>
              </a:rPr>
              <a:t>몸무게</a:t>
            </a:r>
            <a:r>
              <a:rPr kumimoji="1" lang="ko-KR" altLang="en-US" dirty="0"/>
              <a:t> 사이에는 어떤 관련이 있을까</a:t>
            </a:r>
            <a:r>
              <a:rPr kumimoji="1" lang="en-US" altLang="ko-KR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ex)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003F97"/>
                </a:solidFill>
              </a:rPr>
              <a:t>성별</a:t>
            </a:r>
            <a:r>
              <a:rPr kumimoji="1" lang="ko-KR" altLang="en-US" dirty="0"/>
              <a:t>에 따른 </a:t>
            </a:r>
            <a:r>
              <a:rPr kumimoji="1" lang="ko-KR" altLang="en-US" b="1" dirty="0">
                <a:solidFill>
                  <a:srgbClr val="FF0000"/>
                </a:solidFill>
              </a:rPr>
              <a:t>학업 성적</a:t>
            </a:r>
            <a:r>
              <a:rPr kumimoji="1" lang="ko-KR" altLang="en-US" dirty="0"/>
              <a:t>에는 어떤 차이가 있을까</a:t>
            </a:r>
            <a:r>
              <a:rPr kumimoji="1" lang="en-US" altLang="ko-KR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ex) </a:t>
            </a:r>
            <a:r>
              <a:rPr kumimoji="1" lang="ko-KR" altLang="en-US" b="1" dirty="0">
                <a:solidFill>
                  <a:srgbClr val="003F97"/>
                </a:solidFill>
              </a:rPr>
              <a:t>직업</a:t>
            </a:r>
            <a:r>
              <a:rPr kumimoji="1" lang="ko-KR" altLang="en-US" dirty="0"/>
              <a:t>에 따라 </a:t>
            </a:r>
            <a:r>
              <a:rPr kumimoji="1" lang="ko-KR" altLang="en-US" b="1" dirty="0">
                <a:solidFill>
                  <a:srgbClr val="003F97"/>
                </a:solidFill>
              </a:rPr>
              <a:t>거주 지역</a:t>
            </a:r>
            <a:r>
              <a:rPr kumimoji="1" lang="ko-KR" altLang="en-US" dirty="0"/>
              <a:t>에 어떤 차이가 있을까</a:t>
            </a:r>
            <a:r>
              <a:rPr kumimoji="1" lang="en-US" altLang="ko-KR" dirty="0"/>
              <a:t>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BDFE7-76B5-7249-B3CD-7E301E3B3A66}"/>
              </a:ext>
            </a:extLst>
          </p:cNvPr>
          <p:cNvSpPr txBox="1"/>
          <p:nvPr/>
        </p:nvSpPr>
        <p:spPr>
          <a:xfrm>
            <a:off x="6875813" y="3239100"/>
            <a:ext cx="3336966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빨간색 </a:t>
            </a:r>
            <a:r>
              <a:rPr kumimoji="1" lang="en-US" altLang="ko-KR" b="1" dirty="0">
                <a:solidFill>
                  <a:srgbClr val="FF0000"/>
                </a:solidFill>
              </a:rPr>
              <a:t>: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수치형</a:t>
            </a:r>
            <a:r>
              <a:rPr kumimoji="1" lang="ko-KR" altLang="en-US" b="1" dirty="0">
                <a:solidFill>
                  <a:srgbClr val="FF0000"/>
                </a:solidFill>
              </a:rPr>
              <a:t> 자료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003F97"/>
                </a:solidFill>
              </a:rPr>
              <a:t>파란색 </a:t>
            </a:r>
            <a:r>
              <a:rPr kumimoji="1" lang="en-US" altLang="ko-KR" b="1" dirty="0">
                <a:solidFill>
                  <a:srgbClr val="003F97"/>
                </a:solidFill>
              </a:rPr>
              <a:t>:</a:t>
            </a:r>
            <a:r>
              <a:rPr kumimoji="1" lang="ko-KR" altLang="en-US" b="1" dirty="0">
                <a:solidFill>
                  <a:srgbClr val="003F97"/>
                </a:solidFill>
              </a:rPr>
              <a:t> 범주형 자료</a:t>
            </a:r>
          </a:p>
        </p:txBody>
      </p:sp>
    </p:spTree>
    <p:extLst>
      <p:ext uri="{BB962C8B-B14F-4D97-AF65-F5344CB8AC3E}">
        <p14:creationId xmlns:p14="http://schemas.microsoft.com/office/powerpoint/2010/main" val="85566905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5.</a:t>
            </a:r>
            <a:r>
              <a:rPr kumimoji="1" lang="ko-KR" altLang="en-US" sz="2000" dirty="0">
                <a:latin typeface="+mj-ea"/>
              </a:rPr>
              <a:t> 상관관계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수치형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수치형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 err="1">
                <a:solidFill>
                  <a:srgbClr val="FF0000"/>
                </a:solidFill>
              </a:rPr>
              <a:t>산점도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(scatter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plot)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시각화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아이스크림 판매량과 기온의 관계</a:t>
            </a:r>
            <a:endParaRPr kumimoji="1"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5BD2D2-1E75-A140-AD03-99D2047D1237}"/>
              </a:ext>
            </a:extLst>
          </p:cNvPr>
          <p:cNvSpPr/>
          <p:nvPr/>
        </p:nvSpPr>
        <p:spPr>
          <a:xfrm>
            <a:off x="8357259" y="5528880"/>
            <a:ext cx="31261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altLang="ko-KR" sz="500" dirty="0"/>
              <a:t>https://1.bp.blogspot.com/-</a:t>
            </a:r>
            <a:r>
              <a:rPr lang="hu-HU" altLang="ko-KR" sz="500" dirty="0" err="1"/>
              <a:t>FHcYVT-szGw</a:t>
            </a:r>
            <a:r>
              <a:rPr lang="hu-HU" altLang="ko-KR" sz="500" dirty="0"/>
              <a:t>/XIDIj5mFvpI/AAAAAAAAU2A/ThiIl6eiDXwQ52M8mgBHO0cOPKRxBxzxQCLcBGAs/s1600/%25E1%2584%2589%25E1%2585%25B3%25E1%2584%258F%25E1%2585%25B3%25E1%2584%2585%25E1%2585%25B5%25E1%2586%25AB%25E1%2584%2589%25E1%2585%25A3%25E1%2586%25BA%2B2019-03-07%2B%25E1%2584%258B%25E1%2585%25A9%25E1%2584%2592%25E1%2585%25AE%2B4.30.11.png</a:t>
            </a:r>
            <a:endParaRPr lang="ko-KR" altLang="en-US" sz="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8EEE03-6008-5047-9D77-88EC15894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80" y="1441453"/>
            <a:ext cx="5809559" cy="37620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6034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2.</a:t>
            </a:r>
            <a:r>
              <a:rPr kumimoji="1" lang="ko-KR" altLang="en-US" sz="2000" dirty="0">
                <a:latin typeface="+mj-ea"/>
                <a:ea typeface="+mj-ea"/>
              </a:rPr>
              <a:t> 데이터의 형태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Summary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49E4DD-91D7-1C45-A92D-9520BC8A8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553" y="1892763"/>
            <a:ext cx="5591413" cy="40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445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5.</a:t>
            </a:r>
            <a:r>
              <a:rPr kumimoji="1" lang="ko-KR" altLang="en-US" sz="2000" dirty="0">
                <a:latin typeface="+mj-ea"/>
              </a:rPr>
              <a:t> 상관관계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수치형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수치형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>
                <a:solidFill>
                  <a:srgbClr val="FF0000"/>
                </a:solidFill>
              </a:rPr>
              <a:t>상관계수 </a:t>
            </a:r>
            <a:r>
              <a:rPr kumimoji="1" lang="en-US" altLang="ko-KR" b="1" dirty="0">
                <a:solidFill>
                  <a:srgbClr val="FF0000"/>
                </a:solidFill>
              </a:rPr>
              <a:t>(Correlation Coefficient)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범위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1</a:t>
            </a:r>
            <a:r>
              <a:rPr kumimoji="1" lang="ko-KR" altLang="en-US" dirty="0"/>
              <a:t>에 가까울수록 양의 상관관계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-1</a:t>
            </a:r>
            <a:r>
              <a:rPr kumimoji="1" lang="ko-KR" altLang="en-US" dirty="0"/>
              <a:t>에 가까울수록 음의 상관관계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0</a:t>
            </a:r>
            <a:r>
              <a:rPr kumimoji="1" lang="ko-KR" altLang="en-US" dirty="0"/>
              <a:t>에 가까울수록 상관관계 없음</a:t>
            </a:r>
            <a:endParaRPr kumimoji="1"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5BD2D2-1E75-A140-AD03-99D2047D1237}"/>
              </a:ext>
            </a:extLst>
          </p:cNvPr>
          <p:cNvSpPr/>
          <p:nvPr/>
        </p:nvSpPr>
        <p:spPr>
          <a:xfrm>
            <a:off x="8357259" y="5528880"/>
            <a:ext cx="312618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altLang="ko-KR" sz="500" dirty="0"/>
              <a:t>https://</a:t>
            </a:r>
            <a:r>
              <a:rPr lang="hu-HU" altLang="ko-KR" sz="500" dirty="0" err="1"/>
              <a:t>cdn.imweb.me</a:t>
            </a:r>
            <a:r>
              <a:rPr lang="hu-HU" altLang="ko-KR" sz="500" dirty="0"/>
              <a:t>/</a:t>
            </a:r>
            <a:r>
              <a:rPr lang="hu-HU" altLang="ko-KR" sz="500" dirty="0" err="1"/>
              <a:t>upload</a:t>
            </a:r>
            <a:r>
              <a:rPr lang="hu-HU" altLang="ko-KR" sz="500" dirty="0"/>
              <a:t>/S202101041a4e45576971e/a29a57bd847b1.png</a:t>
            </a:r>
            <a:endParaRPr lang="ko-KR" altLang="en-US" sz="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869B25-572E-FC4D-AE3C-32AD1033C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041" y="1724704"/>
            <a:ext cx="6515595" cy="36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485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5.</a:t>
            </a:r>
            <a:r>
              <a:rPr kumimoji="1" lang="ko-KR" altLang="en-US" sz="2000" dirty="0">
                <a:latin typeface="+mj-ea"/>
              </a:rPr>
              <a:t> 상관관계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수치형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범주형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범주 별로 </a:t>
            </a:r>
            <a:r>
              <a:rPr kumimoji="1" lang="ko-KR" altLang="en-US" dirty="0" err="1"/>
              <a:t>수치형</a:t>
            </a:r>
            <a:r>
              <a:rPr kumimoji="1" lang="ko-KR" altLang="en-US" dirty="0"/>
              <a:t> 변수 값들의 평균을 살펴보기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성별 </a:t>
            </a:r>
            <a:r>
              <a:rPr kumimoji="1" lang="ko-KR" altLang="en-US" dirty="0" err="1"/>
              <a:t>상자그림</a:t>
            </a:r>
            <a:endParaRPr kumimoji="1"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5BD2D2-1E75-A140-AD03-99D2047D1237}"/>
              </a:ext>
            </a:extLst>
          </p:cNvPr>
          <p:cNvSpPr/>
          <p:nvPr/>
        </p:nvSpPr>
        <p:spPr>
          <a:xfrm>
            <a:off x="7996545" y="6377833"/>
            <a:ext cx="312618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altLang="ko-KR" sz="500" dirty="0"/>
              <a:t>https://</a:t>
            </a:r>
            <a:r>
              <a:rPr lang="hu-HU" altLang="ko-KR" sz="500" dirty="0" err="1"/>
              <a:t>blog.bioturing.com</a:t>
            </a:r>
            <a:r>
              <a:rPr lang="hu-HU" altLang="ko-KR" sz="500" dirty="0"/>
              <a:t>/</a:t>
            </a:r>
            <a:r>
              <a:rPr lang="hu-HU" altLang="ko-KR" sz="500" dirty="0" err="1"/>
              <a:t>wp-content</a:t>
            </a:r>
            <a:r>
              <a:rPr lang="hu-HU" altLang="ko-KR" sz="500" dirty="0"/>
              <a:t>/</a:t>
            </a:r>
            <a:r>
              <a:rPr lang="hu-HU" altLang="ko-KR" sz="500" dirty="0" err="1"/>
              <a:t>uploads</a:t>
            </a:r>
            <a:r>
              <a:rPr lang="hu-HU" altLang="ko-KR" sz="500" dirty="0"/>
              <a:t>/2018/11/parallel-non-</a:t>
            </a:r>
            <a:r>
              <a:rPr lang="hu-HU" altLang="ko-KR" sz="500" dirty="0" err="1"/>
              <a:t>overlapped</a:t>
            </a:r>
            <a:r>
              <a:rPr lang="hu-HU" altLang="ko-KR" sz="500" dirty="0"/>
              <a:t>-</a:t>
            </a:r>
            <a:r>
              <a:rPr lang="hu-HU" altLang="ko-KR" sz="500" dirty="0" err="1"/>
              <a:t>box-plots.png</a:t>
            </a:r>
            <a:endParaRPr lang="ko-KR" altLang="en-US" sz="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52AF90-F969-0448-B456-901E3E402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879" y="1251410"/>
            <a:ext cx="4381500" cy="4381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3C254D-B226-C343-A3E1-622E49528B7E}"/>
              </a:ext>
            </a:extLst>
          </p:cNvPr>
          <p:cNvSpPr/>
          <p:nvPr/>
        </p:nvSpPr>
        <p:spPr>
          <a:xfrm>
            <a:off x="7996545" y="5296395"/>
            <a:ext cx="696193" cy="356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남성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6583B-1B85-F84F-98B2-E19133E80C11}"/>
              </a:ext>
            </a:extLst>
          </p:cNvPr>
          <p:cNvSpPr/>
          <p:nvPr/>
        </p:nvSpPr>
        <p:spPr>
          <a:xfrm>
            <a:off x="9908307" y="5276650"/>
            <a:ext cx="696193" cy="356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여성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35917-29A1-FD47-961D-788F24A3BD8B}"/>
              </a:ext>
            </a:extLst>
          </p:cNvPr>
          <p:cNvSpPr/>
          <p:nvPr/>
        </p:nvSpPr>
        <p:spPr>
          <a:xfrm>
            <a:off x="6486399" y="3085900"/>
            <a:ext cx="696193" cy="356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점수</a:t>
            </a:r>
          </a:p>
        </p:txBody>
      </p:sp>
    </p:spTree>
    <p:extLst>
      <p:ext uri="{BB962C8B-B14F-4D97-AF65-F5344CB8AC3E}">
        <p14:creationId xmlns:p14="http://schemas.microsoft.com/office/powerpoint/2010/main" val="120446245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5.</a:t>
            </a:r>
            <a:r>
              <a:rPr kumimoji="1" lang="ko-KR" altLang="en-US" sz="2000" dirty="0">
                <a:latin typeface="+mj-ea"/>
              </a:rPr>
              <a:t> 상관관계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범주형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범주형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교차분석표를 통해 변수 간의 관계 파악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연령대 별로 주요 교통수단 비교</a:t>
            </a:r>
            <a:endParaRPr kumimoji="1"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5F5AFD-1D69-114A-B688-3AC04D5D8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126" y="1649053"/>
            <a:ext cx="4731065" cy="336994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C6B526-9AFA-5244-8B36-7734BE7797DA}"/>
              </a:ext>
            </a:extLst>
          </p:cNvPr>
          <p:cNvSpPr/>
          <p:nvPr/>
        </p:nvSpPr>
        <p:spPr>
          <a:xfrm>
            <a:off x="5485106" y="5462468"/>
            <a:ext cx="4583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wikidocs.net</a:t>
            </a:r>
            <a:r>
              <a:rPr lang="ko-KR" altLang="en-US" dirty="0"/>
              <a:t>/161870#central-tendency</a:t>
            </a:r>
          </a:p>
        </p:txBody>
      </p:sp>
    </p:spTree>
    <p:extLst>
      <p:ext uri="{BB962C8B-B14F-4D97-AF65-F5344CB8AC3E}">
        <p14:creationId xmlns:p14="http://schemas.microsoft.com/office/powerpoint/2010/main" val="323571931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5.</a:t>
            </a:r>
            <a:r>
              <a:rPr kumimoji="1" lang="ko-KR" altLang="en-US" sz="2000" dirty="0">
                <a:latin typeface="+mj-ea"/>
              </a:rPr>
              <a:t> 상관관계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상관관계 </a:t>
            </a:r>
            <a:r>
              <a:rPr kumimoji="1" lang="en-US" altLang="ko-KR" b="1" dirty="0">
                <a:solidFill>
                  <a:srgbClr val="FF0000"/>
                </a:solidFill>
              </a:rPr>
              <a:t>vs</a:t>
            </a:r>
            <a:r>
              <a:rPr kumimoji="1" lang="ko-KR" altLang="en-US" b="1" dirty="0">
                <a:solidFill>
                  <a:srgbClr val="FF0000"/>
                </a:solidFill>
              </a:rPr>
              <a:t> 인과관계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i="1" dirty="0"/>
              <a:t>상관관계가 인과관계를 보장하지는 않는다</a:t>
            </a:r>
            <a:r>
              <a:rPr kumimoji="1" lang="en-US" altLang="ko-KR" b="1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428181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5.</a:t>
            </a:r>
            <a:r>
              <a:rPr kumimoji="1" lang="ko-KR" altLang="en-US" sz="2000" dirty="0">
                <a:latin typeface="+mj-ea"/>
              </a:rPr>
              <a:t> 상관관계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상관관계 </a:t>
            </a:r>
            <a:r>
              <a:rPr kumimoji="1" lang="en-US" altLang="ko-KR" b="1" dirty="0">
                <a:solidFill>
                  <a:srgbClr val="FF0000"/>
                </a:solidFill>
              </a:rPr>
              <a:t>vs</a:t>
            </a:r>
            <a:r>
              <a:rPr kumimoji="1" lang="ko-KR" altLang="en-US" b="1" dirty="0">
                <a:solidFill>
                  <a:srgbClr val="FF0000"/>
                </a:solidFill>
              </a:rPr>
              <a:t> 인과관계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i="1" dirty="0"/>
              <a:t>상관관계가 인과관계를 보장하지는 않는다</a:t>
            </a:r>
            <a:r>
              <a:rPr kumimoji="1" lang="en-US" altLang="ko-KR" b="1" i="1" dirty="0"/>
              <a:t>!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아이스크림과 맥주의 판매량이 양의 상관관계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아이스크림을 많이 먹어서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맥주가 많이 </a:t>
            </a:r>
            <a:r>
              <a:rPr kumimoji="1" lang="ko-KR" altLang="en-US" dirty="0" err="1"/>
              <a:t>팔린것인가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(X)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맥주를 많이 먹어서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아이스크림이 많이 </a:t>
            </a:r>
            <a:r>
              <a:rPr kumimoji="1" lang="ko-KR" altLang="en-US" dirty="0" err="1"/>
              <a:t>팔린것인가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667539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5.</a:t>
            </a:r>
            <a:r>
              <a:rPr kumimoji="1" lang="ko-KR" altLang="en-US" sz="2000" dirty="0">
                <a:latin typeface="+mj-ea"/>
              </a:rPr>
              <a:t> 상관관계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상관관계 </a:t>
            </a:r>
            <a:r>
              <a:rPr kumimoji="1" lang="en-US" altLang="ko-KR" b="1" dirty="0">
                <a:solidFill>
                  <a:srgbClr val="FF0000"/>
                </a:solidFill>
              </a:rPr>
              <a:t>vs</a:t>
            </a:r>
            <a:r>
              <a:rPr kumimoji="1" lang="ko-KR" altLang="en-US" b="1" dirty="0">
                <a:solidFill>
                  <a:srgbClr val="FF0000"/>
                </a:solidFill>
              </a:rPr>
              <a:t> 인과관계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i="1" dirty="0"/>
              <a:t>상관관계가 인과관계를 보장하지는 않는다</a:t>
            </a:r>
            <a:r>
              <a:rPr kumimoji="1" lang="en-US" altLang="ko-KR" b="1" i="1" dirty="0"/>
              <a:t>!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아이스크림과 맥주의 판매량이 양의 상관관계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아이스크림을 많이 먹어서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맥주가 많이 </a:t>
            </a:r>
            <a:r>
              <a:rPr kumimoji="1" lang="ko-KR" altLang="en-US" dirty="0" err="1"/>
              <a:t>팔린것인가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(X)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맥주를 많이 먹어서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아이스크림이 많이 </a:t>
            </a:r>
            <a:r>
              <a:rPr kumimoji="1" lang="ko-KR" altLang="en-US" dirty="0" err="1"/>
              <a:t>팔린것인가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(X)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날이 더운 여름이라서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아이스크림과 맥주가 모두 같이 많이 </a:t>
            </a:r>
            <a:r>
              <a:rPr kumimoji="1" lang="ko-KR" altLang="en-US" dirty="0" err="1"/>
              <a:t>팔린것일</a:t>
            </a:r>
            <a:r>
              <a:rPr kumimoji="1" lang="ko-KR" altLang="en-US" dirty="0"/>
              <a:t> 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인과성은 없다</a:t>
            </a:r>
            <a:r>
              <a:rPr kumimoji="1"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142194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5.</a:t>
            </a:r>
            <a:r>
              <a:rPr kumimoji="1" lang="ko-KR" altLang="en-US" sz="2000" dirty="0">
                <a:latin typeface="+mj-ea"/>
              </a:rPr>
              <a:t> 상관관계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상관관계 </a:t>
            </a:r>
            <a:r>
              <a:rPr kumimoji="1" lang="en-US" altLang="ko-KR" b="1" dirty="0">
                <a:solidFill>
                  <a:srgbClr val="FF0000"/>
                </a:solidFill>
              </a:rPr>
              <a:t>vs</a:t>
            </a:r>
            <a:r>
              <a:rPr kumimoji="1" lang="ko-KR" altLang="en-US" b="1" dirty="0">
                <a:solidFill>
                  <a:srgbClr val="FF0000"/>
                </a:solidFill>
              </a:rPr>
              <a:t> 인과관계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i="1" dirty="0"/>
              <a:t>상관관계가 인과관계를 보장하지는 않는다</a:t>
            </a:r>
            <a:r>
              <a:rPr kumimoji="1" lang="en-US" altLang="ko-KR" b="1" i="1" dirty="0"/>
              <a:t>!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아이스크림과 맥주의 판매량이 양의 상관관계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아이스크림을 많이 먹어서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맥주가 많이 </a:t>
            </a:r>
            <a:r>
              <a:rPr kumimoji="1" lang="ko-KR" altLang="en-US" dirty="0" err="1"/>
              <a:t>팔린것인가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(X)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맥주를 많이 먹어서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아이스크림이 많이 </a:t>
            </a:r>
            <a:r>
              <a:rPr kumimoji="1" lang="ko-KR" altLang="en-US" dirty="0" err="1"/>
              <a:t>팔린것인가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(X)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날이 더운 여름이라서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아이스크림과 맥주가 모두 같이 많이 </a:t>
            </a:r>
            <a:r>
              <a:rPr kumimoji="1" lang="ko-KR" altLang="en-US" dirty="0" err="1"/>
              <a:t>팔린것일</a:t>
            </a:r>
            <a:r>
              <a:rPr kumimoji="1" lang="ko-KR" altLang="en-US" dirty="0"/>
              <a:t> 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인과성은 없다</a:t>
            </a:r>
            <a:r>
              <a:rPr kumimoji="1" lang="en-US" altLang="ko-KR" dirty="0"/>
              <a:t>!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0EA6AEA-0AF0-ED44-BFC7-FDE76B788512}"/>
              </a:ext>
            </a:extLst>
          </p:cNvPr>
          <p:cNvSpPr/>
          <p:nvPr/>
        </p:nvSpPr>
        <p:spPr>
          <a:xfrm>
            <a:off x="7433953" y="1441453"/>
            <a:ext cx="3705102" cy="334430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D35099-5230-904F-9FED-7987568C20FC}"/>
              </a:ext>
            </a:extLst>
          </p:cNvPr>
          <p:cNvSpPr/>
          <p:nvPr/>
        </p:nvSpPr>
        <p:spPr>
          <a:xfrm>
            <a:off x="8073241" y="2585648"/>
            <a:ext cx="2129159" cy="19218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7225A-AF6D-D041-942F-413FAEEA09C3}"/>
              </a:ext>
            </a:extLst>
          </p:cNvPr>
          <p:cNvSpPr txBox="1"/>
          <p:nvPr/>
        </p:nvSpPr>
        <p:spPr>
          <a:xfrm>
            <a:off x="9246519" y="1908551"/>
            <a:ext cx="191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FF00"/>
                </a:solidFill>
              </a:rPr>
              <a:t>상관관계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2BDAB-141C-C149-9A15-59E6163164D1}"/>
              </a:ext>
            </a:extLst>
          </p:cNvPr>
          <p:cNvSpPr txBox="1"/>
          <p:nvPr/>
        </p:nvSpPr>
        <p:spPr>
          <a:xfrm>
            <a:off x="8758966" y="3021987"/>
            <a:ext cx="191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</a:rPr>
              <a:t>인과관계</a:t>
            </a:r>
          </a:p>
        </p:txBody>
      </p:sp>
    </p:spTree>
    <p:extLst>
      <p:ext uri="{BB962C8B-B14F-4D97-AF65-F5344CB8AC3E}">
        <p14:creationId xmlns:p14="http://schemas.microsoft.com/office/powerpoint/2010/main" val="108831717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방이(가) 표시된 사진&#10;&#10;자동 생성된 설명">
            <a:extLst>
              <a:ext uri="{FF2B5EF4-FFF2-40B4-BE49-F238E27FC236}">
                <a16:creationId xmlns:a16="http://schemas.microsoft.com/office/drawing/2014/main" id="{F6214330-0D8C-0E4E-B56E-E192D0B9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flipH="1">
            <a:off x="6700911" y="778262"/>
            <a:ext cx="6470431" cy="7037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AB71DC-1C3C-8C42-9786-F8971BFBA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96A38E-481C-C241-BC5D-BF40E91B85BB}"/>
              </a:ext>
            </a:extLst>
          </p:cNvPr>
          <p:cNvSpPr/>
          <p:nvPr/>
        </p:nvSpPr>
        <p:spPr>
          <a:xfrm>
            <a:off x="0" y="778262"/>
            <a:ext cx="7202531" cy="1842869"/>
          </a:xfrm>
          <a:prstGeom prst="rect">
            <a:avLst/>
          </a:prstGeom>
          <a:solidFill>
            <a:srgbClr val="9ED6E8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C4173-619F-6342-8204-0185F419CFA4}"/>
              </a:ext>
            </a:extLst>
          </p:cNvPr>
          <p:cNvSpPr/>
          <p:nvPr/>
        </p:nvSpPr>
        <p:spPr>
          <a:xfrm>
            <a:off x="0" y="778262"/>
            <a:ext cx="6700911" cy="1842868"/>
          </a:xfrm>
          <a:prstGeom prst="rect">
            <a:avLst/>
          </a:prstGeom>
          <a:solidFill>
            <a:srgbClr val="9ED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50493-146C-704E-B1A7-692F7BC4B667}"/>
              </a:ext>
            </a:extLst>
          </p:cNvPr>
          <p:cNvSpPr txBox="1"/>
          <p:nvPr/>
        </p:nvSpPr>
        <p:spPr>
          <a:xfrm>
            <a:off x="230480" y="1375761"/>
            <a:ext cx="507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2"/>
                </a:solidFill>
              </a:rPr>
              <a:t>6.</a:t>
            </a:r>
            <a:r>
              <a:rPr kumimoji="1" lang="ko-KR" altLang="en-US" sz="2800" b="1" dirty="0">
                <a:solidFill>
                  <a:schemeClr val="tx2"/>
                </a:solidFill>
              </a:rPr>
              <a:t> 회귀 분석</a:t>
            </a:r>
            <a:endParaRPr kumimoji="1" lang="en-US" altLang="ko-KR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397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하나 혹은 그 이상의 변수를 </a:t>
            </a:r>
            <a:r>
              <a:rPr kumimoji="1" lang="ko-KR" altLang="en-US" dirty="0"/>
              <a:t>사용하여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003F97"/>
                </a:solidFill>
              </a:rPr>
              <a:t>다른 변수</a:t>
            </a:r>
            <a:r>
              <a:rPr kumimoji="1" lang="ko-KR" altLang="en-US" dirty="0"/>
              <a:t>를 예측하는 분석법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60637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하나 혹은 그 이상의 변수를 </a:t>
            </a:r>
            <a:r>
              <a:rPr kumimoji="1" lang="ko-KR" altLang="en-US" dirty="0"/>
              <a:t>사용하여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003F97"/>
                </a:solidFill>
              </a:rPr>
              <a:t>다른 변수</a:t>
            </a:r>
            <a:r>
              <a:rPr kumimoji="1" lang="ko-KR" altLang="en-US" dirty="0"/>
              <a:t>를 예측하는 분석법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기온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습도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풍향 </a:t>
            </a:r>
            <a:r>
              <a:rPr kumimoji="1" lang="ko-KR" altLang="en-US" dirty="0"/>
              <a:t>등을 사용하여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003F97"/>
                </a:solidFill>
              </a:rPr>
              <a:t>미세먼지 농도</a:t>
            </a:r>
            <a:r>
              <a:rPr kumimoji="1" lang="ko-KR" altLang="en-US" dirty="0"/>
              <a:t> 예측하기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학업 시간 및 성별</a:t>
            </a:r>
            <a:r>
              <a:rPr kumimoji="1" lang="ko-KR" altLang="en-US" dirty="0"/>
              <a:t>을 사용하여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003F97"/>
                </a:solidFill>
              </a:rPr>
              <a:t>시험 성적 </a:t>
            </a:r>
            <a:r>
              <a:rPr kumimoji="1" lang="ko-KR" altLang="en-US" dirty="0"/>
              <a:t>예측하기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5804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A2144E0-CB18-2E47-B8BF-A1E69C3A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8453CBF-29E2-8548-92F2-CE8E50635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68707"/>
            <a:ext cx="4604394" cy="983133"/>
          </a:xfrm>
        </p:spPr>
        <p:txBody>
          <a:bodyPr>
            <a:normAutofit/>
          </a:bodyPr>
          <a:lstStyle/>
          <a:p>
            <a:r>
              <a:rPr lang="en-US" altLang="ko-Kore-KR" b="1" dirty="0">
                <a:solidFill>
                  <a:srgbClr val="00B0F0"/>
                </a:solidFill>
                <a:latin typeface="+mj-ea"/>
              </a:rPr>
              <a:t>Contents</a:t>
            </a:r>
            <a:endParaRPr lang="ko-Kore-KR" altLang="en-US" b="1" dirty="0">
              <a:solidFill>
                <a:srgbClr val="00B0F0"/>
              </a:solidFill>
              <a:latin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1BAA20-1323-7A4A-BCC9-2B0E9CFA1E47}"/>
              </a:ext>
            </a:extLst>
          </p:cNvPr>
          <p:cNvSpPr txBox="1"/>
          <p:nvPr/>
        </p:nvSpPr>
        <p:spPr>
          <a:xfrm>
            <a:off x="866718" y="1920051"/>
            <a:ext cx="356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내용을 입력해 주세요</a:t>
            </a:r>
            <a:endParaRPr kumimoji="1" lang="ko-Kore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7FF86B-18F0-234F-B760-E7D26832C4F7}"/>
              </a:ext>
            </a:extLst>
          </p:cNvPr>
          <p:cNvSpPr txBox="1"/>
          <p:nvPr/>
        </p:nvSpPr>
        <p:spPr>
          <a:xfrm>
            <a:off x="866718" y="2890722"/>
            <a:ext cx="356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내용을 입력해 주세요</a:t>
            </a:r>
            <a:endParaRPr kumimoji="1" lang="ko-Kore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44A681-AE13-9E43-AD41-27592A55CEB6}"/>
              </a:ext>
            </a:extLst>
          </p:cNvPr>
          <p:cNvSpPr txBox="1"/>
          <p:nvPr/>
        </p:nvSpPr>
        <p:spPr>
          <a:xfrm>
            <a:off x="866718" y="3847325"/>
            <a:ext cx="356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내용을 입력해 주세요</a:t>
            </a:r>
            <a:endParaRPr kumimoji="1" lang="ko-Kore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3E98E6-C75F-AA47-9C4A-B6225B29A26F}"/>
              </a:ext>
            </a:extLst>
          </p:cNvPr>
          <p:cNvSpPr txBox="1"/>
          <p:nvPr/>
        </p:nvSpPr>
        <p:spPr>
          <a:xfrm>
            <a:off x="866718" y="4817996"/>
            <a:ext cx="356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내용을 입력해 주세요</a:t>
            </a:r>
            <a:endParaRPr kumimoji="1" lang="ko-Kore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7EF520-983A-2844-8732-F3D2436FD84E}"/>
              </a:ext>
            </a:extLst>
          </p:cNvPr>
          <p:cNvSpPr txBox="1"/>
          <p:nvPr/>
        </p:nvSpPr>
        <p:spPr>
          <a:xfrm>
            <a:off x="866718" y="5774599"/>
            <a:ext cx="356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내용을 입력해 주세요</a:t>
            </a:r>
            <a:endParaRPr kumimoji="1" lang="ko-Kore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89892A-92AB-2E4D-812A-1375C97DA0B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41A3EF-068E-6C48-A5B6-B118A1AC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DD09BD-3E09-D14E-84B6-14E5991EC2CA}"/>
              </a:ext>
            </a:extLst>
          </p:cNvPr>
          <p:cNvSpPr txBox="1"/>
          <p:nvPr/>
        </p:nvSpPr>
        <p:spPr>
          <a:xfrm>
            <a:off x="873794" y="1810775"/>
            <a:ext cx="5613390" cy="555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b="1" dirty="0"/>
              <a:t>데이터 분석의 중요성</a:t>
            </a:r>
            <a:endParaRPr kumimoji="1"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b="1" dirty="0"/>
              <a:t>데이터의 형태</a:t>
            </a:r>
            <a:endParaRPr kumimoji="1"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b="1" dirty="0"/>
              <a:t>통계학이란</a:t>
            </a:r>
            <a:r>
              <a:rPr kumimoji="1" lang="en-US" altLang="ko-KR" b="1" dirty="0"/>
              <a:t>?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b="1" dirty="0"/>
              <a:t>통계학의 기초</a:t>
            </a:r>
            <a:endParaRPr kumimoji="1"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b="1" dirty="0"/>
              <a:t>상관관계 분석</a:t>
            </a:r>
            <a:endParaRPr kumimoji="1"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b="1" dirty="0"/>
              <a:t>회귀 분석</a:t>
            </a:r>
            <a:endParaRPr kumimoji="1"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분석</a:t>
            </a:r>
            <a:endParaRPr kumimoji="1"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b="1" dirty="0"/>
              <a:t>데이터 시각화</a:t>
            </a:r>
            <a:endParaRPr kumimoji="1" lang="en-US" altLang="ko-KR" b="1" dirty="0"/>
          </a:p>
          <a:p>
            <a:pPr marL="800100" lvl="1" indent="-342900">
              <a:lnSpc>
                <a:spcPct val="200000"/>
              </a:lnSpc>
              <a:buAutoNum type="arabicPeriod"/>
            </a:pPr>
            <a:endParaRPr kumimoji="1"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7513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2.</a:t>
            </a:r>
            <a:r>
              <a:rPr kumimoji="1" lang="ko-KR" altLang="en-US" sz="2000" dirty="0">
                <a:latin typeface="+mj-ea"/>
                <a:ea typeface="+mj-ea"/>
              </a:rPr>
              <a:t> 데이터의 형태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Quiz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8937BF-5D9B-3042-9CF1-6DF1BE87E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749" y="2100363"/>
            <a:ext cx="3731361" cy="3726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F2CFF9-4DB9-A249-AA2F-2032D3986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200" y="2075549"/>
            <a:ext cx="3818300" cy="377575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B830E7B-F8D6-6A40-976F-78CABA18EE0E}"/>
              </a:ext>
            </a:extLst>
          </p:cNvPr>
          <p:cNvSpPr/>
          <p:nvPr/>
        </p:nvSpPr>
        <p:spPr>
          <a:xfrm>
            <a:off x="3498317" y="4318327"/>
            <a:ext cx="395257" cy="2389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9BE57F-02D3-9D9E-5BB0-92493D6DBAA0}"/>
              </a:ext>
            </a:extLst>
          </p:cNvPr>
          <p:cNvSpPr/>
          <p:nvPr/>
        </p:nvSpPr>
        <p:spPr>
          <a:xfrm>
            <a:off x="8363891" y="4395257"/>
            <a:ext cx="395257" cy="2389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92396-B7F0-4CBE-310E-65670B403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053" y="183478"/>
            <a:ext cx="2535947" cy="18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4492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하나 혹은 그 이상의 변수를 </a:t>
            </a:r>
            <a:r>
              <a:rPr kumimoji="1" lang="ko-KR" altLang="en-US" dirty="0"/>
              <a:t>사용하여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003F97"/>
                </a:solidFill>
              </a:rPr>
              <a:t>다른 변수</a:t>
            </a:r>
            <a:r>
              <a:rPr kumimoji="1" lang="ko-KR" altLang="en-US" dirty="0"/>
              <a:t>를 예측하는 분석법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기온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습도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풍향 </a:t>
            </a:r>
            <a:r>
              <a:rPr kumimoji="1" lang="ko-KR" altLang="en-US" dirty="0"/>
              <a:t>등을 사용하여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003F97"/>
                </a:solidFill>
              </a:rPr>
              <a:t>미세먼지 농도</a:t>
            </a:r>
            <a:r>
              <a:rPr kumimoji="1" lang="ko-KR" altLang="en-US" dirty="0"/>
              <a:t> 예측하기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학업 시간 및 성별</a:t>
            </a:r>
            <a:r>
              <a:rPr kumimoji="1" lang="ko-KR" altLang="en-US" dirty="0"/>
              <a:t>을 사용하여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003F97"/>
                </a:solidFill>
              </a:rPr>
              <a:t>시험 성적 </a:t>
            </a:r>
            <a:r>
              <a:rPr kumimoji="1" lang="ko-KR" altLang="en-US" dirty="0"/>
              <a:t>예측하기 </a:t>
            </a:r>
            <a:endParaRPr kumimoji="1"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4C53C-7953-AD4F-B5FB-F0B44EB21CE1}"/>
              </a:ext>
            </a:extLst>
          </p:cNvPr>
          <p:cNvSpPr txBox="1"/>
          <p:nvPr/>
        </p:nvSpPr>
        <p:spPr>
          <a:xfrm>
            <a:off x="6988627" y="4599929"/>
            <a:ext cx="4572000" cy="878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독립 변수 </a:t>
            </a:r>
            <a:r>
              <a:rPr kumimoji="1" lang="en-US" altLang="ko-KR" dirty="0">
                <a:solidFill>
                  <a:srgbClr val="FF0000"/>
                </a:solidFill>
              </a:rPr>
              <a:t>(X)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예측을 위해 사용하는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변수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003F97"/>
                </a:solidFill>
              </a:rPr>
              <a:t>종속 변수</a:t>
            </a:r>
            <a:r>
              <a:rPr kumimoji="1" lang="en-US" altLang="ko-KR" dirty="0">
                <a:solidFill>
                  <a:srgbClr val="003F97"/>
                </a:solidFill>
              </a:rPr>
              <a:t> (Y)</a:t>
            </a:r>
            <a:r>
              <a:rPr kumimoji="1" lang="ko-KR" altLang="en-US" dirty="0">
                <a:solidFill>
                  <a:srgbClr val="003F97"/>
                </a:solidFill>
              </a:rPr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예측을 하고자 하는 변수</a:t>
            </a:r>
          </a:p>
        </p:txBody>
      </p:sp>
    </p:spTree>
    <p:extLst>
      <p:ext uri="{BB962C8B-B14F-4D97-AF65-F5344CB8AC3E}">
        <p14:creationId xmlns:p14="http://schemas.microsoft.com/office/powerpoint/2010/main" val="187254549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2EE2B34-4D1D-1449-83BF-43FC6EE6F470}"/>
              </a:ext>
            </a:extLst>
          </p:cNvPr>
          <p:cNvCxnSpPr/>
          <p:nvPr/>
        </p:nvCxnSpPr>
        <p:spPr>
          <a:xfrm flipV="1">
            <a:off x="2244436" y="2434441"/>
            <a:ext cx="0" cy="3099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CC356FC-EF94-304D-AD10-A01B7E9A805C}"/>
              </a:ext>
            </a:extLst>
          </p:cNvPr>
          <p:cNvCxnSpPr>
            <a:cxnSpLocks/>
          </p:cNvCxnSpPr>
          <p:nvPr/>
        </p:nvCxnSpPr>
        <p:spPr>
          <a:xfrm>
            <a:off x="2244436" y="5533901"/>
            <a:ext cx="36932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50061AC-7C27-DA4B-A7F5-DBA5A25B8ADC}"/>
              </a:ext>
            </a:extLst>
          </p:cNvPr>
          <p:cNvSpPr/>
          <p:nvPr/>
        </p:nvSpPr>
        <p:spPr>
          <a:xfrm>
            <a:off x="3091225" y="4581896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C8ACA-813D-874E-B86E-BA76B8368D11}"/>
              </a:ext>
            </a:extLst>
          </p:cNvPr>
          <p:cNvSpPr txBox="1"/>
          <p:nvPr/>
        </p:nvSpPr>
        <p:spPr>
          <a:xfrm>
            <a:off x="5490237" y="5732439"/>
            <a:ext cx="73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j-ea"/>
              </a:rPr>
              <a:t>기온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9319E-7ECA-054A-A95D-0BBA5B5CB02C}"/>
              </a:ext>
            </a:extLst>
          </p:cNvPr>
          <p:cNvSpPr txBox="1"/>
          <p:nvPr/>
        </p:nvSpPr>
        <p:spPr>
          <a:xfrm>
            <a:off x="629082" y="2420670"/>
            <a:ext cx="444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j-ea"/>
              </a:rPr>
              <a:t>아이스크림</a:t>
            </a:r>
            <a:endParaRPr kumimoji="1" lang="en-US" altLang="ko-KR" sz="2000" dirty="0">
              <a:latin typeface="+mj-ea"/>
            </a:endParaRPr>
          </a:p>
          <a:p>
            <a:r>
              <a:rPr kumimoji="1" lang="ko-KR" altLang="en-US" sz="2000" dirty="0">
                <a:latin typeface="+mj-ea"/>
              </a:rPr>
              <a:t>판매량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D50772-CDBD-084C-8818-04B7EEA0180B}"/>
              </a:ext>
            </a:extLst>
          </p:cNvPr>
          <p:cNvSpPr/>
          <p:nvPr/>
        </p:nvSpPr>
        <p:spPr>
          <a:xfrm>
            <a:off x="4712402" y="3352768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F148404-7F4B-E843-86ED-4A8AA0BF321F}"/>
              </a:ext>
            </a:extLst>
          </p:cNvPr>
          <p:cNvCxnSpPr>
            <a:stCxn id="9" idx="4"/>
          </p:cNvCxnSpPr>
          <p:nvPr/>
        </p:nvCxnSpPr>
        <p:spPr>
          <a:xfrm flipH="1">
            <a:off x="3204040" y="4795652"/>
            <a:ext cx="1" cy="73064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20DCA66-B126-8A4E-BAF3-EEE64382692A}"/>
              </a:ext>
            </a:extLst>
          </p:cNvPr>
          <p:cNvCxnSpPr>
            <a:cxnSpLocks/>
          </p:cNvCxnSpPr>
          <p:nvPr/>
        </p:nvCxnSpPr>
        <p:spPr>
          <a:xfrm flipH="1">
            <a:off x="4825022" y="3524470"/>
            <a:ext cx="1" cy="20170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16F6C03-B27C-6C49-919B-0BD3C430B19E}"/>
              </a:ext>
            </a:extLst>
          </p:cNvPr>
          <p:cNvSpPr/>
          <p:nvPr/>
        </p:nvSpPr>
        <p:spPr>
          <a:xfrm>
            <a:off x="5485106" y="5438899"/>
            <a:ext cx="186900" cy="1835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D6B22E5-1BCC-B04C-ACED-9E4FC7DB8D11}"/>
              </a:ext>
            </a:extLst>
          </p:cNvPr>
          <p:cNvCxnSpPr>
            <a:cxnSpLocks/>
          </p:cNvCxnSpPr>
          <p:nvPr/>
        </p:nvCxnSpPr>
        <p:spPr>
          <a:xfrm>
            <a:off x="5578556" y="3128556"/>
            <a:ext cx="1" cy="23977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8C18175-2DB1-4946-B593-C2CA5C635773}"/>
              </a:ext>
            </a:extLst>
          </p:cNvPr>
          <p:cNvSpPr txBox="1"/>
          <p:nvPr/>
        </p:nvSpPr>
        <p:spPr>
          <a:xfrm>
            <a:off x="5482961" y="2574766"/>
            <a:ext cx="66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BC2837C-A60F-5246-BEBD-1CD9582D5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831666"/>
              </p:ext>
            </p:extLst>
          </p:nvPr>
        </p:nvGraphicFramePr>
        <p:xfrm>
          <a:off x="7194053" y="1575490"/>
          <a:ext cx="3951942" cy="2443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971">
                  <a:extLst>
                    <a:ext uri="{9D8B030D-6E8A-4147-A177-3AD203B41FA5}">
                      <a16:colId xmlns:a16="http://schemas.microsoft.com/office/drawing/2014/main" val="2581897147"/>
                    </a:ext>
                  </a:extLst>
                </a:gridCol>
                <a:gridCol w="1975971">
                  <a:extLst>
                    <a:ext uri="{9D8B030D-6E8A-4147-A177-3AD203B41FA5}">
                      <a16:colId xmlns:a16="http://schemas.microsoft.com/office/drawing/2014/main" val="655849092"/>
                    </a:ext>
                  </a:extLst>
                </a:gridCol>
              </a:tblGrid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기온 </a:t>
                      </a:r>
                      <a:r>
                        <a:rPr lang="en-US" altLang="ko-KR" dirty="0"/>
                        <a:t>(X)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아이스크림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판매량 </a:t>
                      </a:r>
                      <a:r>
                        <a:rPr lang="en-US" altLang="ko-KR" dirty="0"/>
                        <a:t>(Y)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04393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5406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564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??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996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5796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2EE2B34-4D1D-1449-83BF-43FC6EE6F470}"/>
              </a:ext>
            </a:extLst>
          </p:cNvPr>
          <p:cNvCxnSpPr/>
          <p:nvPr/>
        </p:nvCxnSpPr>
        <p:spPr>
          <a:xfrm flipV="1">
            <a:off x="2244436" y="2434441"/>
            <a:ext cx="0" cy="3099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CC356FC-EF94-304D-AD10-A01B7E9A805C}"/>
              </a:ext>
            </a:extLst>
          </p:cNvPr>
          <p:cNvCxnSpPr>
            <a:cxnSpLocks/>
          </p:cNvCxnSpPr>
          <p:nvPr/>
        </p:nvCxnSpPr>
        <p:spPr>
          <a:xfrm>
            <a:off x="2244436" y="5533901"/>
            <a:ext cx="36932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50061AC-7C27-DA4B-A7F5-DBA5A25B8ADC}"/>
              </a:ext>
            </a:extLst>
          </p:cNvPr>
          <p:cNvSpPr/>
          <p:nvPr/>
        </p:nvSpPr>
        <p:spPr>
          <a:xfrm>
            <a:off x="3091225" y="4581896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C8ACA-813D-874E-B86E-BA76B8368D11}"/>
              </a:ext>
            </a:extLst>
          </p:cNvPr>
          <p:cNvSpPr txBox="1"/>
          <p:nvPr/>
        </p:nvSpPr>
        <p:spPr>
          <a:xfrm>
            <a:off x="5490237" y="5732439"/>
            <a:ext cx="73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j-ea"/>
              </a:rPr>
              <a:t>기온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9319E-7ECA-054A-A95D-0BBA5B5CB02C}"/>
              </a:ext>
            </a:extLst>
          </p:cNvPr>
          <p:cNvSpPr txBox="1"/>
          <p:nvPr/>
        </p:nvSpPr>
        <p:spPr>
          <a:xfrm>
            <a:off x="629082" y="2420670"/>
            <a:ext cx="444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j-ea"/>
              </a:rPr>
              <a:t>아이스크림</a:t>
            </a:r>
            <a:endParaRPr kumimoji="1" lang="en-US" altLang="ko-KR" sz="2000" dirty="0">
              <a:latin typeface="+mj-ea"/>
            </a:endParaRPr>
          </a:p>
          <a:p>
            <a:r>
              <a:rPr kumimoji="1" lang="ko-KR" altLang="en-US" sz="2000" dirty="0">
                <a:latin typeface="+mj-ea"/>
              </a:rPr>
              <a:t>판매량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24F80BE-B4E3-8343-AABF-CE9B1EBFEDAF}"/>
              </a:ext>
            </a:extLst>
          </p:cNvPr>
          <p:cNvSpPr/>
          <p:nvPr/>
        </p:nvSpPr>
        <p:spPr>
          <a:xfrm>
            <a:off x="3865418" y="3770415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D50772-CDBD-084C-8818-04B7EEA0180B}"/>
              </a:ext>
            </a:extLst>
          </p:cNvPr>
          <p:cNvSpPr/>
          <p:nvPr/>
        </p:nvSpPr>
        <p:spPr>
          <a:xfrm>
            <a:off x="4712402" y="3352768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F148404-7F4B-E843-86ED-4A8AA0BF321F}"/>
              </a:ext>
            </a:extLst>
          </p:cNvPr>
          <p:cNvCxnSpPr>
            <a:stCxn id="9" idx="4"/>
          </p:cNvCxnSpPr>
          <p:nvPr/>
        </p:nvCxnSpPr>
        <p:spPr>
          <a:xfrm flipH="1">
            <a:off x="3204040" y="4795652"/>
            <a:ext cx="1" cy="73064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E2CBBD75-AF14-F24C-8A9B-64F66A230AF8}"/>
              </a:ext>
            </a:extLst>
          </p:cNvPr>
          <p:cNvCxnSpPr>
            <a:cxnSpLocks/>
          </p:cNvCxnSpPr>
          <p:nvPr/>
        </p:nvCxnSpPr>
        <p:spPr>
          <a:xfrm flipH="1">
            <a:off x="3978233" y="3965688"/>
            <a:ext cx="1" cy="156060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20DCA66-B126-8A4E-BAF3-EEE64382692A}"/>
              </a:ext>
            </a:extLst>
          </p:cNvPr>
          <p:cNvCxnSpPr>
            <a:cxnSpLocks/>
          </p:cNvCxnSpPr>
          <p:nvPr/>
        </p:nvCxnSpPr>
        <p:spPr>
          <a:xfrm flipH="1">
            <a:off x="4825022" y="3524470"/>
            <a:ext cx="1" cy="20170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16F6C03-B27C-6C49-919B-0BD3C430B19E}"/>
              </a:ext>
            </a:extLst>
          </p:cNvPr>
          <p:cNvSpPr/>
          <p:nvPr/>
        </p:nvSpPr>
        <p:spPr>
          <a:xfrm>
            <a:off x="5485106" y="5438899"/>
            <a:ext cx="186900" cy="1835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D6B22E5-1BCC-B04C-ACED-9E4FC7DB8D11}"/>
              </a:ext>
            </a:extLst>
          </p:cNvPr>
          <p:cNvCxnSpPr>
            <a:cxnSpLocks/>
          </p:cNvCxnSpPr>
          <p:nvPr/>
        </p:nvCxnSpPr>
        <p:spPr>
          <a:xfrm>
            <a:off x="5578556" y="3128556"/>
            <a:ext cx="1" cy="23977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8C18175-2DB1-4946-B593-C2CA5C635773}"/>
              </a:ext>
            </a:extLst>
          </p:cNvPr>
          <p:cNvSpPr txBox="1"/>
          <p:nvPr/>
        </p:nvSpPr>
        <p:spPr>
          <a:xfrm>
            <a:off x="5482961" y="2574766"/>
            <a:ext cx="66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AA70004-1DF9-E544-BB7D-E8894E8EA845}"/>
              </a:ext>
            </a:extLst>
          </p:cNvPr>
          <p:cNvCxnSpPr>
            <a:cxnSpLocks/>
          </p:cNvCxnSpPr>
          <p:nvPr/>
        </p:nvCxnSpPr>
        <p:spPr>
          <a:xfrm>
            <a:off x="3646896" y="4327424"/>
            <a:ext cx="1" cy="121735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ADE86CD5-63C3-9841-B7EB-756D165ED4F1}"/>
              </a:ext>
            </a:extLst>
          </p:cNvPr>
          <p:cNvSpPr/>
          <p:nvPr/>
        </p:nvSpPr>
        <p:spPr>
          <a:xfrm>
            <a:off x="3507006" y="4138059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6261379C-2C07-C943-814E-84B0ED35D186}"/>
              </a:ext>
            </a:extLst>
          </p:cNvPr>
          <p:cNvCxnSpPr>
            <a:cxnSpLocks/>
          </p:cNvCxnSpPr>
          <p:nvPr/>
        </p:nvCxnSpPr>
        <p:spPr>
          <a:xfrm>
            <a:off x="4392719" y="3724242"/>
            <a:ext cx="1" cy="183903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E77C31B-4CCD-C541-B0EB-D30C4AD250F6}"/>
              </a:ext>
            </a:extLst>
          </p:cNvPr>
          <p:cNvSpPr/>
          <p:nvPr/>
        </p:nvSpPr>
        <p:spPr>
          <a:xfrm>
            <a:off x="4279129" y="3509671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51D6562-6C16-2446-9C4E-7F953660A1FC}"/>
              </a:ext>
            </a:extLst>
          </p:cNvPr>
          <p:cNvCxnSpPr>
            <a:cxnSpLocks/>
          </p:cNvCxnSpPr>
          <p:nvPr/>
        </p:nvCxnSpPr>
        <p:spPr>
          <a:xfrm>
            <a:off x="2789411" y="5047013"/>
            <a:ext cx="1" cy="50069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45886BA-7EBA-1946-B38C-3AA2A7B1EBB6}"/>
              </a:ext>
            </a:extLst>
          </p:cNvPr>
          <p:cNvSpPr/>
          <p:nvPr/>
        </p:nvSpPr>
        <p:spPr>
          <a:xfrm>
            <a:off x="2672619" y="4856696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A7743C68-777E-EB4C-8766-2CE10BFE0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70464"/>
              </p:ext>
            </p:extLst>
          </p:nvPr>
        </p:nvGraphicFramePr>
        <p:xfrm>
          <a:off x="7194053" y="1575490"/>
          <a:ext cx="3951942" cy="484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971">
                  <a:extLst>
                    <a:ext uri="{9D8B030D-6E8A-4147-A177-3AD203B41FA5}">
                      <a16:colId xmlns:a16="http://schemas.microsoft.com/office/drawing/2014/main" val="2581897147"/>
                    </a:ext>
                  </a:extLst>
                </a:gridCol>
                <a:gridCol w="1975971">
                  <a:extLst>
                    <a:ext uri="{9D8B030D-6E8A-4147-A177-3AD203B41FA5}">
                      <a16:colId xmlns:a16="http://schemas.microsoft.com/office/drawing/2014/main" val="655849092"/>
                    </a:ext>
                  </a:extLst>
                </a:gridCol>
              </a:tblGrid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기온 </a:t>
                      </a:r>
                      <a:r>
                        <a:rPr lang="en-US" altLang="ko-KR" dirty="0"/>
                        <a:t>(X)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아이스크림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판매량 </a:t>
                      </a:r>
                      <a:r>
                        <a:rPr lang="en-US" altLang="ko-KR" dirty="0"/>
                        <a:t>(Y)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04393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5406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491845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564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9967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06721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056150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??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232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80087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2EE2B34-4D1D-1449-83BF-43FC6EE6F470}"/>
              </a:ext>
            </a:extLst>
          </p:cNvPr>
          <p:cNvCxnSpPr/>
          <p:nvPr/>
        </p:nvCxnSpPr>
        <p:spPr>
          <a:xfrm flipV="1">
            <a:off x="2244436" y="2434441"/>
            <a:ext cx="0" cy="3099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CC356FC-EF94-304D-AD10-A01B7E9A805C}"/>
              </a:ext>
            </a:extLst>
          </p:cNvPr>
          <p:cNvCxnSpPr>
            <a:cxnSpLocks/>
          </p:cNvCxnSpPr>
          <p:nvPr/>
        </p:nvCxnSpPr>
        <p:spPr>
          <a:xfrm>
            <a:off x="2244436" y="5533901"/>
            <a:ext cx="36932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50061AC-7C27-DA4B-A7F5-DBA5A25B8ADC}"/>
              </a:ext>
            </a:extLst>
          </p:cNvPr>
          <p:cNvSpPr/>
          <p:nvPr/>
        </p:nvSpPr>
        <p:spPr>
          <a:xfrm>
            <a:off x="3091225" y="4581896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C8ACA-813D-874E-B86E-BA76B8368D11}"/>
              </a:ext>
            </a:extLst>
          </p:cNvPr>
          <p:cNvSpPr txBox="1"/>
          <p:nvPr/>
        </p:nvSpPr>
        <p:spPr>
          <a:xfrm>
            <a:off x="5490237" y="5732439"/>
            <a:ext cx="73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j-ea"/>
              </a:rPr>
              <a:t>기온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9319E-7ECA-054A-A95D-0BBA5B5CB02C}"/>
              </a:ext>
            </a:extLst>
          </p:cNvPr>
          <p:cNvSpPr txBox="1"/>
          <p:nvPr/>
        </p:nvSpPr>
        <p:spPr>
          <a:xfrm>
            <a:off x="629082" y="2420670"/>
            <a:ext cx="444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j-ea"/>
              </a:rPr>
              <a:t>아이스크림</a:t>
            </a:r>
            <a:endParaRPr kumimoji="1" lang="en-US" altLang="ko-KR" sz="2000" dirty="0">
              <a:latin typeface="+mj-ea"/>
            </a:endParaRPr>
          </a:p>
          <a:p>
            <a:r>
              <a:rPr kumimoji="1" lang="ko-KR" altLang="en-US" sz="2000" dirty="0">
                <a:latin typeface="+mj-ea"/>
              </a:rPr>
              <a:t>판매량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24F80BE-B4E3-8343-AABF-CE9B1EBFEDAF}"/>
              </a:ext>
            </a:extLst>
          </p:cNvPr>
          <p:cNvSpPr/>
          <p:nvPr/>
        </p:nvSpPr>
        <p:spPr>
          <a:xfrm>
            <a:off x="3865418" y="3770415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D50772-CDBD-084C-8818-04B7EEA0180B}"/>
              </a:ext>
            </a:extLst>
          </p:cNvPr>
          <p:cNvSpPr/>
          <p:nvPr/>
        </p:nvSpPr>
        <p:spPr>
          <a:xfrm>
            <a:off x="4712402" y="3352768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F148404-7F4B-E843-86ED-4A8AA0BF321F}"/>
              </a:ext>
            </a:extLst>
          </p:cNvPr>
          <p:cNvCxnSpPr>
            <a:stCxn id="9" idx="4"/>
          </p:cNvCxnSpPr>
          <p:nvPr/>
        </p:nvCxnSpPr>
        <p:spPr>
          <a:xfrm flipH="1">
            <a:off x="3204040" y="4795652"/>
            <a:ext cx="1" cy="73064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E2CBBD75-AF14-F24C-8A9B-64F66A230AF8}"/>
              </a:ext>
            </a:extLst>
          </p:cNvPr>
          <p:cNvCxnSpPr>
            <a:cxnSpLocks/>
          </p:cNvCxnSpPr>
          <p:nvPr/>
        </p:nvCxnSpPr>
        <p:spPr>
          <a:xfrm flipH="1">
            <a:off x="3978233" y="3965688"/>
            <a:ext cx="1" cy="156060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20DCA66-B126-8A4E-BAF3-EEE64382692A}"/>
              </a:ext>
            </a:extLst>
          </p:cNvPr>
          <p:cNvCxnSpPr>
            <a:cxnSpLocks/>
          </p:cNvCxnSpPr>
          <p:nvPr/>
        </p:nvCxnSpPr>
        <p:spPr>
          <a:xfrm flipH="1">
            <a:off x="4825022" y="3524470"/>
            <a:ext cx="1" cy="20170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16F6C03-B27C-6C49-919B-0BD3C430B19E}"/>
              </a:ext>
            </a:extLst>
          </p:cNvPr>
          <p:cNvSpPr/>
          <p:nvPr/>
        </p:nvSpPr>
        <p:spPr>
          <a:xfrm>
            <a:off x="5485106" y="5438899"/>
            <a:ext cx="186900" cy="1835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D6B22E5-1BCC-B04C-ACED-9E4FC7DB8D11}"/>
              </a:ext>
            </a:extLst>
          </p:cNvPr>
          <p:cNvCxnSpPr>
            <a:cxnSpLocks/>
          </p:cNvCxnSpPr>
          <p:nvPr/>
        </p:nvCxnSpPr>
        <p:spPr>
          <a:xfrm>
            <a:off x="5578556" y="3128556"/>
            <a:ext cx="1" cy="23977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8C18175-2DB1-4946-B593-C2CA5C635773}"/>
              </a:ext>
            </a:extLst>
          </p:cNvPr>
          <p:cNvSpPr txBox="1"/>
          <p:nvPr/>
        </p:nvSpPr>
        <p:spPr>
          <a:xfrm>
            <a:off x="5482961" y="2574766"/>
            <a:ext cx="66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AA70004-1DF9-E544-BB7D-E8894E8EA845}"/>
              </a:ext>
            </a:extLst>
          </p:cNvPr>
          <p:cNvCxnSpPr>
            <a:cxnSpLocks/>
          </p:cNvCxnSpPr>
          <p:nvPr/>
        </p:nvCxnSpPr>
        <p:spPr>
          <a:xfrm>
            <a:off x="3646896" y="4327424"/>
            <a:ext cx="1" cy="121735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ADE86CD5-63C3-9841-B7EB-756D165ED4F1}"/>
              </a:ext>
            </a:extLst>
          </p:cNvPr>
          <p:cNvSpPr/>
          <p:nvPr/>
        </p:nvSpPr>
        <p:spPr>
          <a:xfrm>
            <a:off x="3507006" y="4138059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6261379C-2C07-C943-814E-84B0ED35D186}"/>
              </a:ext>
            </a:extLst>
          </p:cNvPr>
          <p:cNvCxnSpPr>
            <a:cxnSpLocks/>
          </p:cNvCxnSpPr>
          <p:nvPr/>
        </p:nvCxnSpPr>
        <p:spPr>
          <a:xfrm>
            <a:off x="4392719" y="3724242"/>
            <a:ext cx="1" cy="183903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E77C31B-4CCD-C541-B0EB-D30C4AD250F6}"/>
              </a:ext>
            </a:extLst>
          </p:cNvPr>
          <p:cNvSpPr/>
          <p:nvPr/>
        </p:nvSpPr>
        <p:spPr>
          <a:xfrm>
            <a:off x="4279129" y="3509671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51D6562-6C16-2446-9C4E-7F953660A1FC}"/>
              </a:ext>
            </a:extLst>
          </p:cNvPr>
          <p:cNvCxnSpPr>
            <a:cxnSpLocks/>
          </p:cNvCxnSpPr>
          <p:nvPr/>
        </p:nvCxnSpPr>
        <p:spPr>
          <a:xfrm>
            <a:off x="2789411" y="5047013"/>
            <a:ext cx="1" cy="50069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45886BA-7EBA-1946-B38C-3AA2A7B1EBB6}"/>
              </a:ext>
            </a:extLst>
          </p:cNvPr>
          <p:cNvSpPr/>
          <p:nvPr/>
        </p:nvSpPr>
        <p:spPr>
          <a:xfrm>
            <a:off x="2672619" y="4856696"/>
            <a:ext cx="225631" cy="2137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A7743C68-777E-EB4C-8766-2CE10BFE023C}"/>
              </a:ext>
            </a:extLst>
          </p:cNvPr>
          <p:cNvGraphicFramePr>
            <a:graphicFrameLocks noGrp="1"/>
          </p:cNvGraphicFramePr>
          <p:nvPr/>
        </p:nvGraphicFramePr>
        <p:xfrm>
          <a:off x="7194053" y="1575490"/>
          <a:ext cx="3951942" cy="484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971">
                  <a:extLst>
                    <a:ext uri="{9D8B030D-6E8A-4147-A177-3AD203B41FA5}">
                      <a16:colId xmlns:a16="http://schemas.microsoft.com/office/drawing/2014/main" val="2581897147"/>
                    </a:ext>
                  </a:extLst>
                </a:gridCol>
                <a:gridCol w="1975971">
                  <a:extLst>
                    <a:ext uri="{9D8B030D-6E8A-4147-A177-3AD203B41FA5}">
                      <a16:colId xmlns:a16="http://schemas.microsoft.com/office/drawing/2014/main" val="655849092"/>
                    </a:ext>
                  </a:extLst>
                </a:gridCol>
              </a:tblGrid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기온 </a:t>
                      </a:r>
                      <a:r>
                        <a:rPr lang="en-US" altLang="ko-KR" dirty="0"/>
                        <a:t>(X)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아이스크림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판매량 </a:t>
                      </a:r>
                      <a:r>
                        <a:rPr lang="en-US" altLang="ko-KR" dirty="0"/>
                        <a:t>(Y)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04393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5406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491845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564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9967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06721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056150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??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232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3981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A7743C68-777E-EB4C-8766-2CE10BFE023C}"/>
              </a:ext>
            </a:extLst>
          </p:cNvPr>
          <p:cNvGraphicFramePr>
            <a:graphicFrameLocks noGrp="1"/>
          </p:cNvGraphicFramePr>
          <p:nvPr/>
        </p:nvGraphicFramePr>
        <p:xfrm>
          <a:off x="7194053" y="1575490"/>
          <a:ext cx="3951942" cy="484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971">
                  <a:extLst>
                    <a:ext uri="{9D8B030D-6E8A-4147-A177-3AD203B41FA5}">
                      <a16:colId xmlns:a16="http://schemas.microsoft.com/office/drawing/2014/main" val="2581897147"/>
                    </a:ext>
                  </a:extLst>
                </a:gridCol>
                <a:gridCol w="1975971">
                  <a:extLst>
                    <a:ext uri="{9D8B030D-6E8A-4147-A177-3AD203B41FA5}">
                      <a16:colId xmlns:a16="http://schemas.microsoft.com/office/drawing/2014/main" val="655849092"/>
                    </a:ext>
                  </a:extLst>
                </a:gridCol>
              </a:tblGrid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기온 </a:t>
                      </a:r>
                      <a:r>
                        <a:rPr lang="en-US" altLang="ko-KR" dirty="0"/>
                        <a:t>(X)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아이스크림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판매량 </a:t>
                      </a:r>
                      <a:r>
                        <a:rPr lang="en-US" altLang="ko-KR" dirty="0"/>
                        <a:t>(Y)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04393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5406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491845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564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9967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06721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056150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??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23243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767D3AB-B326-EE4F-BA7C-95CF011E7956}"/>
              </a:ext>
            </a:extLst>
          </p:cNvPr>
          <p:cNvSpPr txBox="1"/>
          <p:nvPr/>
        </p:nvSpPr>
        <p:spPr>
          <a:xfrm>
            <a:off x="669966" y="2259196"/>
            <a:ext cx="489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i="1" dirty="0"/>
              <a:t>아이스크림 판매량은 기온의 </a:t>
            </a:r>
            <a:r>
              <a:rPr kumimoji="1" lang="en-US" altLang="ko-KR" sz="2000" b="1" i="1" dirty="0"/>
              <a:t>5</a:t>
            </a:r>
            <a:r>
              <a:rPr kumimoji="1" lang="ko-KR" altLang="en-US" sz="2000" b="1" i="1" dirty="0"/>
              <a:t>배구나</a:t>
            </a:r>
            <a:r>
              <a:rPr kumimoji="1" lang="en-US" altLang="ko-KR" sz="2000" b="1" i="1" dirty="0"/>
              <a:t>!</a:t>
            </a:r>
            <a:endParaRPr kumimoji="1" lang="ko-KR" altLang="en-US" sz="2000" b="1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E0E063-C906-D54F-AC20-1C27D27668A4}"/>
              </a:ext>
            </a:extLst>
          </p:cNvPr>
          <p:cNvSpPr txBox="1"/>
          <p:nvPr/>
        </p:nvSpPr>
        <p:spPr>
          <a:xfrm>
            <a:off x="782477" y="2885599"/>
            <a:ext cx="4892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i="1" dirty="0"/>
              <a:t>Y = 5X</a:t>
            </a:r>
            <a:endParaRPr kumimoji="1" lang="ko-KR" altLang="en-US" sz="4400" b="1" i="1" dirty="0"/>
          </a:p>
        </p:txBody>
      </p:sp>
    </p:spTree>
    <p:extLst>
      <p:ext uri="{BB962C8B-B14F-4D97-AF65-F5344CB8AC3E}">
        <p14:creationId xmlns:p14="http://schemas.microsoft.com/office/powerpoint/2010/main" val="284683369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A7743C68-777E-EB4C-8766-2CE10BFE023C}"/>
              </a:ext>
            </a:extLst>
          </p:cNvPr>
          <p:cNvGraphicFramePr>
            <a:graphicFrameLocks noGrp="1"/>
          </p:cNvGraphicFramePr>
          <p:nvPr/>
        </p:nvGraphicFramePr>
        <p:xfrm>
          <a:off x="7194053" y="1575490"/>
          <a:ext cx="3951942" cy="484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971">
                  <a:extLst>
                    <a:ext uri="{9D8B030D-6E8A-4147-A177-3AD203B41FA5}">
                      <a16:colId xmlns:a16="http://schemas.microsoft.com/office/drawing/2014/main" val="2581897147"/>
                    </a:ext>
                  </a:extLst>
                </a:gridCol>
                <a:gridCol w="1975971">
                  <a:extLst>
                    <a:ext uri="{9D8B030D-6E8A-4147-A177-3AD203B41FA5}">
                      <a16:colId xmlns:a16="http://schemas.microsoft.com/office/drawing/2014/main" val="655849092"/>
                    </a:ext>
                  </a:extLst>
                </a:gridCol>
              </a:tblGrid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기온 </a:t>
                      </a:r>
                      <a:r>
                        <a:rPr lang="en-US" altLang="ko-KR" dirty="0"/>
                        <a:t>(X)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아이스크림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판매량 </a:t>
                      </a:r>
                      <a:r>
                        <a:rPr lang="en-US" altLang="ko-KR" dirty="0"/>
                        <a:t>(Y)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04393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5406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491845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564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9967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06721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056150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??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23243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767D3AB-B326-EE4F-BA7C-95CF011E7956}"/>
              </a:ext>
            </a:extLst>
          </p:cNvPr>
          <p:cNvSpPr txBox="1"/>
          <p:nvPr/>
        </p:nvSpPr>
        <p:spPr>
          <a:xfrm>
            <a:off x="669966" y="2259196"/>
            <a:ext cx="489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i="1" dirty="0"/>
              <a:t>아이스크림 판매량은 기온의 </a:t>
            </a:r>
            <a:r>
              <a:rPr kumimoji="1" lang="en-US" altLang="ko-KR" sz="2000" b="1" i="1" dirty="0"/>
              <a:t>5</a:t>
            </a:r>
            <a:r>
              <a:rPr kumimoji="1" lang="ko-KR" altLang="en-US" sz="2000" b="1" i="1" dirty="0"/>
              <a:t>배 </a:t>
            </a:r>
            <a:r>
              <a:rPr kumimoji="1" lang="en-US" altLang="ko-KR" sz="2000" b="1" i="1" dirty="0"/>
              <a:t>+5</a:t>
            </a:r>
            <a:r>
              <a:rPr kumimoji="1" lang="ko-KR" altLang="en-US" sz="2000" b="1" i="1" dirty="0"/>
              <a:t> 구나</a:t>
            </a:r>
            <a:r>
              <a:rPr kumimoji="1" lang="en-US" altLang="ko-KR" sz="2000" b="1" i="1" dirty="0"/>
              <a:t>!</a:t>
            </a:r>
            <a:endParaRPr kumimoji="1" lang="ko-KR" altLang="en-US" sz="2000" b="1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E0E063-C906-D54F-AC20-1C27D27668A4}"/>
              </a:ext>
            </a:extLst>
          </p:cNvPr>
          <p:cNvSpPr txBox="1"/>
          <p:nvPr/>
        </p:nvSpPr>
        <p:spPr>
          <a:xfrm>
            <a:off x="782477" y="2885599"/>
            <a:ext cx="4892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i="1" dirty="0"/>
              <a:t>Y = 5X + 5</a:t>
            </a:r>
            <a:endParaRPr kumimoji="1" lang="ko-KR" altLang="en-US" sz="4400" b="1" i="1" dirty="0"/>
          </a:p>
        </p:txBody>
      </p:sp>
    </p:spTree>
    <p:extLst>
      <p:ext uri="{BB962C8B-B14F-4D97-AF65-F5344CB8AC3E}">
        <p14:creationId xmlns:p14="http://schemas.microsoft.com/office/powerpoint/2010/main" val="145279132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A7743C68-777E-EB4C-8766-2CE10BFE023C}"/>
              </a:ext>
            </a:extLst>
          </p:cNvPr>
          <p:cNvGraphicFramePr>
            <a:graphicFrameLocks noGrp="1"/>
          </p:cNvGraphicFramePr>
          <p:nvPr/>
        </p:nvGraphicFramePr>
        <p:xfrm>
          <a:off x="7194053" y="1575490"/>
          <a:ext cx="3951942" cy="484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971">
                  <a:extLst>
                    <a:ext uri="{9D8B030D-6E8A-4147-A177-3AD203B41FA5}">
                      <a16:colId xmlns:a16="http://schemas.microsoft.com/office/drawing/2014/main" val="2581897147"/>
                    </a:ext>
                  </a:extLst>
                </a:gridCol>
                <a:gridCol w="1975971">
                  <a:extLst>
                    <a:ext uri="{9D8B030D-6E8A-4147-A177-3AD203B41FA5}">
                      <a16:colId xmlns:a16="http://schemas.microsoft.com/office/drawing/2014/main" val="655849092"/>
                    </a:ext>
                  </a:extLst>
                </a:gridCol>
              </a:tblGrid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기온 </a:t>
                      </a:r>
                      <a:r>
                        <a:rPr lang="en-US" altLang="ko-KR" dirty="0"/>
                        <a:t>(X)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아이스크림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판매량 </a:t>
                      </a:r>
                      <a:r>
                        <a:rPr lang="en-US" altLang="ko-KR" dirty="0"/>
                        <a:t>(Y)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04393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5406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491845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564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9967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06721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056150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??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23243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767D3AB-B326-EE4F-BA7C-95CF011E7956}"/>
              </a:ext>
            </a:extLst>
          </p:cNvPr>
          <p:cNvSpPr txBox="1"/>
          <p:nvPr/>
        </p:nvSpPr>
        <p:spPr>
          <a:xfrm>
            <a:off x="669966" y="2259196"/>
            <a:ext cx="489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i="1" dirty="0"/>
              <a:t>아이스크림 판매량은 기온의 </a:t>
            </a:r>
            <a:r>
              <a:rPr kumimoji="1" lang="en-US" altLang="ko-KR" sz="2000" b="1" i="1" dirty="0"/>
              <a:t>5</a:t>
            </a:r>
            <a:r>
              <a:rPr kumimoji="1" lang="ko-KR" altLang="en-US" sz="2000" b="1" i="1" dirty="0"/>
              <a:t>배 </a:t>
            </a:r>
            <a:r>
              <a:rPr kumimoji="1" lang="en-US" altLang="ko-KR" sz="2000" b="1" i="1" dirty="0"/>
              <a:t>+5</a:t>
            </a:r>
            <a:r>
              <a:rPr kumimoji="1" lang="ko-KR" altLang="en-US" sz="2000" b="1" i="1" dirty="0"/>
              <a:t> 구나</a:t>
            </a:r>
            <a:r>
              <a:rPr kumimoji="1" lang="en-US" altLang="ko-KR" sz="2000" b="1" i="1" dirty="0"/>
              <a:t>!</a:t>
            </a:r>
            <a:endParaRPr kumimoji="1" lang="ko-KR" altLang="en-US" sz="2000" b="1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E0E063-C906-D54F-AC20-1C27D27668A4}"/>
              </a:ext>
            </a:extLst>
          </p:cNvPr>
          <p:cNvSpPr txBox="1"/>
          <p:nvPr/>
        </p:nvSpPr>
        <p:spPr>
          <a:xfrm>
            <a:off x="782477" y="2885599"/>
            <a:ext cx="4892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i="1" dirty="0"/>
              <a:t>Y = 5X + 5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640B83-C0CF-2245-8632-1C68BC036756}"/>
              </a:ext>
            </a:extLst>
          </p:cNvPr>
          <p:cNvSpPr/>
          <p:nvPr/>
        </p:nvSpPr>
        <p:spPr>
          <a:xfrm>
            <a:off x="1650670" y="2933205"/>
            <a:ext cx="368135" cy="641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C63183-D29F-2A46-A4BC-376EA1A4E78F}"/>
              </a:ext>
            </a:extLst>
          </p:cNvPr>
          <p:cNvSpPr txBox="1"/>
          <p:nvPr/>
        </p:nvSpPr>
        <p:spPr>
          <a:xfrm>
            <a:off x="1375254" y="3505826"/>
            <a:ext cx="91896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기울기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C3415-B584-7C46-A47A-4795E7FF963A}"/>
              </a:ext>
            </a:extLst>
          </p:cNvPr>
          <p:cNvSpPr txBox="1"/>
          <p:nvPr/>
        </p:nvSpPr>
        <p:spPr>
          <a:xfrm>
            <a:off x="484300" y="4250319"/>
            <a:ext cx="6379637" cy="1551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이 둘을 통합하여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sz="3200" b="1" dirty="0"/>
              <a:t>계수 </a:t>
            </a:r>
            <a:r>
              <a:rPr kumimoji="1" lang="en-US" altLang="ko-KR" sz="3200" b="1" dirty="0"/>
              <a:t>(coefficient)</a:t>
            </a:r>
            <a:r>
              <a:rPr kumimoji="1" lang="ko-KR" altLang="en-US" sz="3200" b="1" dirty="0"/>
              <a:t>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부른다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회귀분석은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이러한 계수를 찾는 분석이다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162758-3440-BF4C-A76D-63D6861E1776}"/>
              </a:ext>
            </a:extLst>
          </p:cNvPr>
          <p:cNvSpPr/>
          <p:nvPr/>
        </p:nvSpPr>
        <p:spPr>
          <a:xfrm>
            <a:off x="2738750" y="2910547"/>
            <a:ext cx="368135" cy="641268"/>
          </a:xfrm>
          <a:prstGeom prst="rect">
            <a:avLst/>
          </a:prstGeom>
          <a:noFill/>
          <a:ln w="38100">
            <a:solidFill>
              <a:srgbClr val="003F9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4AFCB-2D65-E443-AEC9-5D69293704A0}"/>
              </a:ext>
            </a:extLst>
          </p:cNvPr>
          <p:cNvSpPr txBox="1"/>
          <p:nvPr/>
        </p:nvSpPr>
        <p:spPr>
          <a:xfrm>
            <a:off x="2618781" y="3505826"/>
            <a:ext cx="91896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003F97"/>
                </a:solidFill>
              </a:rPr>
              <a:t>절편</a:t>
            </a:r>
            <a:endParaRPr kumimoji="1" lang="en-US" altLang="ko-KR" b="1" dirty="0">
              <a:solidFill>
                <a:srgbClr val="003F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6876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A7743C68-777E-EB4C-8766-2CE10BFE023C}"/>
              </a:ext>
            </a:extLst>
          </p:cNvPr>
          <p:cNvGraphicFramePr>
            <a:graphicFrameLocks noGrp="1"/>
          </p:cNvGraphicFramePr>
          <p:nvPr/>
        </p:nvGraphicFramePr>
        <p:xfrm>
          <a:off x="7194053" y="1575490"/>
          <a:ext cx="3951942" cy="484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971">
                  <a:extLst>
                    <a:ext uri="{9D8B030D-6E8A-4147-A177-3AD203B41FA5}">
                      <a16:colId xmlns:a16="http://schemas.microsoft.com/office/drawing/2014/main" val="2581897147"/>
                    </a:ext>
                  </a:extLst>
                </a:gridCol>
                <a:gridCol w="1975971">
                  <a:extLst>
                    <a:ext uri="{9D8B030D-6E8A-4147-A177-3AD203B41FA5}">
                      <a16:colId xmlns:a16="http://schemas.microsoft.com/office/drawing/2014/main" val="655849092"/>
                    </a:ext>
                  </a:extLst>
                </a:gridCol>
              </a:tblGrid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기온 </a:t>
                      </a:r>
                      <a:r>
                        <a:rPr lang="en-US" altLang="ko-KR" dirty="0"/>
                        <a:t>(X)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아이스크림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판매량 </a:t>
                      </a:r>
                      <a:r>
                        <a:rPr lang="en-US" altLang="ko-KR" dirty="0"/>
                        <a:t>(Y)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04393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5406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491845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564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9967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06721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056150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??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23243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767D3AB-B326-EE4F-BA7C-95CF011E7956}"/>
              </a:ext>
            </a:extLst>
          </p:cNvPr>
          <p:cNvSpPr txBox="1"/>
          <p:nvPr/>
        </p:nvSpPr>
        <p:spPr>
          <a:xfrm>
            <a:off x="669966" y="2259196"/>
            <a:ext cx="489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i="1" dirty="0"/>
              <a:t>아이스크림 판매량은 기온의 </a:t>
            </a:r>
            <a:r>
              <a:rPr kumimoji="1" lang="en-US" altLang="ko-KR" sz="2000" b="1" i="1" dirty="0"/>
              <a:t>5</a:t>
            </a:r>
            <a:r>
              <a:rPr kumimoji="1" lang="ko-KR" altLang="en-US" sz="2000" b="1" i="1" dirty="0"/>
              <a:t>배 </a:t>
            </a:r>
            <a:r>
              <a:rPr kumimoji="1" lang="en-US" altLang="ko-KR" sz="2000" b="1" i="1" dirty="0"/>
              <a:t>+5</a:t>
            </a:r>
            <a:r>
              <a:rPr kumimoji="1" lang="ko-KR" altLang="en-US" sz="2000" b="1" i="1" dirty="0"/>
              <a:t> 구나</a:t>
            </a:r>
            <a:r>
              <a:rPr kumimoji="1" lang="en-US" altLang="ko-KR" sz="2000" b="1" i="1" dirty="0"/>
              <a:t>!</a:t>
            </a:r>
            <a:endParaRPr kumimoji="1" lang="ko-KR" altLang="en-US" sz="2000" b="1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E0E063-C906-D54F-AC20-1C27D27668A4}"/>
              </a:ext>
            </a:extLst>
          </p:cNvPr>
          <p:cNvSpPr txBox="1"/>
          <p:nvPr/>
        </p:nvSpPr>
        <p:spPr>
          <a:xfrm>
            <a:off x="782477" y="2885599"/>
            <a:ext cx="4892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i="1" dirty="0"/>
              <a:t>Y = 5X + 5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640B83-C0CF-2245-8632-1C68BC036756}"/>
              </a:ext>
            </a:extLst>
          </p:cNvPr>
          <p:cNvSpPr/>
          <p:nvPr/>
        </p:nvSpPr>
        <p:spPr>
          <a:xfrm>
            <a:off x="1650670" y="2933205"/>
            <a:ext cx="368135" cy="641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C95F78-91E3-144B-90E2-79E1DEA7EBE8}"/>
              </a:ext>
            </a:extLst>
          </p:cNvPr>
          <p:cNvSpPr/>
          <p:nvPr/>
        </p:nvSpPr>
        <p:spPr>
          <a:xfrm>
            <a:off x="2738750" y="2910547"/>
            <a:ext cx="368135" cy="641268"/>
          </a:xfrm>
          <a:prstGeom prst="rect">
            <a:avLst/>
          </a:prstGeom>
          <a:noFill/>
          <a:ln w="38100">
            <a:solidFill>
              <a:srgbClr val="003F9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C63183-D29F-2A46-A4BC-376EA1A4E78F}"/>
              </a:ext>
            </a:extLst>
          </p:cNvPr>
          <p:cNvSpPr txBox="1"/>
          <p:nvPr/>
        </p:nvSpPr>
        <p:spPr>
          <a:xfrm>
            <a:off x="1375254" y="3505826"/>
            <a:ext cx="91896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기울기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53B11-444B-0D48-980B-A07D65780491}"/>
              </a:ext>
            </a:extLst>
          </p:cNvPr>
          <p:cNvSpPr txBox="1"/>
          <p:nvPr/>
        </p:nvSpPr>
        <p:spPr>
          <a:xfrm>
            <a:off x="2618781" y="3505826"/>
            <a:ext cx="91896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003F97"/>
                </a:solidFill>
              </a:rPr>
              <a:t>절편</a:t>
            </a:r>
            <a:endParaRPr kumimoji="1" lang="en-US" altLang="ko-KR" b="1" dirty="0">
              <a:solidFill>
                <a:srgbClr val="003F9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C3415-B584-7C46-A47A-4795E7FF963A}"/>
              </a:ext>
            </a:extLst>
          </p:cNvPr>
          <p:cNvSpPr txBox="1"/>
          <p:nvPr/>
        </p:nvSpPr>
        <p:spPr>
          <a:xfrm>
            <a:off x="484301" y="4482564"/>
            <a:ext cx="7083728" cy="72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400" b="1" i="1" dirty="0"/>
              <a:t>Question)</a:t>
            </a:r>
            <a:r>
              <a:rPr kumimoji="1" lang="ko-KR" altLang="en-US" sz="2400" b="1" i="1" dirty="0"/>
              <a:t> 꼭 기온 만을 사용해야하나</a:t>
            </a:r>
            <a:r>
              <a:rPr kumimoji="1" lang="en-US" altLang="ko-KR" sz="2400" b="1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719722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A7743C68-777E-EB4C-8766-2CE10BFE0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107241"/>
              </p:ext>
            </p:extLst>
          </p:nvPr>
        </p:nvGraphicFramePr>
        <p:xfrm>
          <a:off x="6270171" y="1575490"/>
          <a:ext cx="4875825" cy="484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275">
                  <a:extLst>
                    <a:ext uri="{9D8B030D-6E8A-4147-A177-3AD203B41FA5}">
                      <a16:colId xmlns:a16="http://schemas.microsoft.com/office/drawing/2014/main" val="1029834032"/>
                    </a:ext>
                  </a:extLst>
                </a:gridCol>
                <a:gridCol w="1625275">
                  <a:extLst>
                    <a:ext uri="{9D8B030D-6E8A-4147-A177-3AD203B41FA5}">
                      <a16:colId xmlns:a16="http://schemas.microsoft.com/office/drawing/2014/main" val="2581897147"/>
                    </a:ext>
                  </a:extLst>
                </a:gridCol>
                <a:gridCol w="1625275">
                  <a:extLst>
                    <a:ext uri="{9D8B030D-6E8A-4147-A177-3AD203B41FA5}">
                      <a16:colId xmlns:a16="http://schemas.microsoft.com/office/drawing/2014/main" val="655849092"/>
                    </a:ext>
                  </a:extLst>
                </a:gridCol>
              </a:tblGrid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기온 </a:t>
                      </a:r>
                      <a:r>
                        <a:rPr lang="en-US" altLang="ko-KR" dirty="0"/>
                        <a:t>(X1)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강수량 </a:t>
                      </a:r>
                      <a:r>
                        <a:rPr lang="en-US" altLang="ko-KR" dirty="0"/>
                        <a:t>(X2)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아이스크림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판매량 </a:t>
                      </a:r>
                      <a:r>
                        <a:rPr lang="en-US" altLang="ko-KR" dirty="0"/>
                        <a:t>(Y)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04393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5406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491845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564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9967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06721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056150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??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23243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5D5DF0B-FA6F-2E42-8472-35711CE32132}"/>
              </a:ext>
            </a:extLst>
          </p:cNvPr>
          <p:cNvSpPr txBox="1"/>
          <p:nvPr/>
        </p:nvSpPr>
        <p:spPr>
          <a:xfrm>
            <a:off x="669966" y="2259196"/>
            <a:ext cx="489263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i="1" dirty="0"/>
              <a:t>강수량 정보도 함께 사용하여 예측해보면</a:t>
            </a:r>
            <a:r>
              <a:rPr kumimoji="1" lang="en-US" altLang="ko-KR" sz="2000" b="1" i="1" dirty="0"/>
              <a:t>?</a:t>
            </a:r>
            <a:endParaRPr kumimoji="1" lang="ko-KR" altLang="en-US" sz="2000" b="1" i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2BB316-3D3A-8148-99FC-9790DB0E8E78}"/>
              </a:ext>
            </a:extLst>
          </p:cNvPr>
          <p:cNvSpPr/>
          <p:nvPr/>
        </p:nvSpPr>
        <p:spPr>
          <a:xfrm>
            <a:off x="7873340" y="1441453"/>
            <a:ext cx="1650670" cy="5113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3987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회귀분석이란</a:t>
            </a:r>
            <a:r>
              <a:rPr kumimoji="1"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A7743C68-777E-EB4C-8766-2CE10BFE023C}"/>
              </a:ext>
            </a:extLst>
          </p:cNvPr>
          <p:cNvGraphicFramePr>
            <a:graphicFrameLocks noGrp="1"/>
          </p:cNvGraphicFramePr>
          <p:nvPr/>
        </p:nvGraphicFramePr>
        <p:xfrm>
          <a:off x="6270171" y="1575490"/>
          <a:ext cx="4875825" cy="484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275">
                  <a:extLst>
                    <a:ext uri="{9D8B030D-6E8A-4147-A177-3AD203B41FA5}">
                      <a16:colId xmlns:a16="http://schemas.microsoft.com/office/drawing/2014/main" val="1029834032"/>
                    </a:ext>
                  </a:extLst>
                </a:gridCol>
                <a:gridCol w="1625275">
                  <a:extLst>
                    <a:ext uri="{9D8B030D-6E8A-4147-A177-3AD203B41FA5}">
                      <a16:colId xmlns:a16="http://schemas.microsoft.com/office/drawing/2014/main" val="2581897147"/>
                    </a:ext>
                  </a:extLst>
                </a:gridCol>
                <a:gridCol w="1625275">
                  <a:extLst>
                    <a:ext uri="{9D8B030D-6E8A-4147-A177-3AD203B41FA5}">
                      <a16:colId xmlns:a16="http://schemas.microsoft.com/office/drawing/2014/main" val="655849092"/>
                    </a:ext>
                  </a:extLst>
                </a:gridCol>
              </a:tblGrid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기온 </a:t>
                      </a:r>
                      <a:r>
                        <a:rPr lang="en-US" altLang="ko-KR" dirty="0"/>
                        <a:t>(X1)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강수량 </a:t>
                      </a:r>
                      <a:r>
                        <a:rPr lang="en-US" altLang="ko-KR" dirty="0"/>
                        <a:t>(X2)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아이스크림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판매량 </a:t>
                      </a:r>
                      <a:r>
                        <a:rPr lang="en-US" altLang="ko-KR" dirty="0"/>
                        <a:t>(Y)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04393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5406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491845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564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996788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06721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056150"/>
                  </a:ext>
                </a:extLst>
              </a:tr>
              <a:tr h="60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??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23243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5D5DF0B-FA6F-2E42-8472-35711CE32132}"/>
              </a:ext>
            </a:extLst>
          </p:cNvPr>
          <p:cNvSpPr txBox="1"/>
          <p:nvPr/>
        </p:nvSpPr>
        <p:spPr>
          <a:xfrm>
            <a:off x="669966" y="2259196"/>
            <a:ext cx="4892634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i="1" dirty="0"/>
              <a:t>아이스크림 판매량은 </a:t>
            </a:r>
            <a:endParaRPr kumimoji="1" lang="en-US" altLang="ko-KR" sz="2000" b="1" i="1" dirty="0"/>
          </a:p>
          <a:p>
            <a:pPr>
              <a:lnSpc>
                <a:spcPct val="150000"/>
              </a:lnSpc>
            </a:pPr>
            <a:r>
              <a:rPr kumimoji="1" lang="ko-KR" altLang="en-US" sz="2000" b="1" i="1" dirty="0"/>
              <a:t>기온의 </a:t>
            </a:r>
            <a:r>
              <a:rPr kumimoji="1" lang="en-US" altLang="ko-KR" sz="2000" b="1" i="1" dirty="0"/>
              <a:t>5</a:t>
            </a:r>
            <a:r>
              <a:rPr kumimoji="1" lang="ko-KR" altLang="en-US" sz="2000" b="1" i="1" dirty="0"/>
              <a:t>배 </a:t>
            </a:r>
            <a:r>
              <a:rPr kumimoji="1" lang="en-US" altLang="ko-KR" sz="2000" b="1" i="1" dirty="0"/>
              <a:t>–</a:t>
            </a:r>
            <a:r>
              <a:rPr kumimoji="1" lang="ko-KR" altLang="en-US" sz="2000" b="1" i="1" dirty="0"/>
              <a:t> 강수량의 </a:t>
            </a:r>
            <a:r>
              <a:rPr kumimoji="1" lang="en-US" altLang="ko-KR" sz="2000" b="1" i="1" dirty="0"/>
              <a:t>2</a:t>
            </a:r>
            <a:r>
              <a:rPr kumimoji="1" lang="ko-KR" altLang="en-US" sz="2000" b="1" i="1" dirty="0"/>
              <a:t>배 </a:t>
            </a:r>
            <a:r>
              <a:rPr kumimoji="1" lang="en-US" altLang="ko-KR" sz="2000" b="1" i="1" dirty="0"/>
              <a:t>+</a:t>
            </a:r>
            <a:r>
              <a:rPr kumimoji="1" lang="ko-KR" altLang="en-US" sz="2000" b="1" i="1" dirty="0"/>
              <a:t> </a:t>
            </a:r>
            <a:r>
              <a:rPr kumimoji="1" lang="en-US" altLang="ko-KR" sz="2000" b="1" i="1" dirty="0"/>
              <a:t>5</a:t>
            </a:r>
            <a:r>
              <a:rPr kumimoji="1" lang="ko-KR" altLang="en-US" sz="2000" b="1" i="1" dirty="0"/>
              <a:t> 구나</a:t>
            </a:r>
            <a:r>
              <a:rPr kumimoji="1" lang="en-US" altLang="ko-KR" sz="2000" b="1" i="1" dirty="0"/>
              <a:t>!</a:t>
            </a:r>
            <a:endParaRPr kumimoji="1" lang="ko-KR" altLang="en-US" sz="20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23CEE-1ADE-E940-87C8-CF41D85FDEA7}"/>
              </a:ext>
            </a:extLst>
          </p:cNvPr>
          <p:cNvSpPr txBox="1"/>
          <p:nvPr/>
        </p:nvSpPr>
        <p:spPr>
          <a:xfrm>
            <a:off x="782477" y="3511655"/>
            <a:ext cx="4892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i="1" dirty="0"/>
              <a:t>Y = 5X1 – 2X2 +  5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021C8A-E7F4-BB4F-A680-B7478743F0E3}"/>
              </a:ext>
            </a:extLst>
          </p:cNvPr>
          <p:cNvSpPr/>
          <p:nvPr/>
        </p:nvSpPr>
        <p:spPr>
          <a:xfrm>
            <a:off x="1650670" y="3586348"/>
            <a:ext cx="368135" cy="641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2C7B35-8315-6B45-AAC4-48CCD774C8B4}"/>
              </a:ext>
            </a:extLst>
          </p:cNvPr>
          <p:cNvSpPr txBox="1"/>
          <p:nvPr/>
        </p:nvSpPr>
        <p:spPr>
          <a:xfrm>
            <a:off x="1375254" y="4158969"/>
            <a:ext cx="91896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기울기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5EDD62-B9F1-A649-B498-F90BC0BF2D86}"/>
              </a:ext>
            </a:extLst>
          </p:cNvPr>
          <p:cNvSpPr/>
          <p:nvPr/>
        </p:nvSpPr>
        <p:spPr>
          <a:xfrm>
            <a:off x="3019340" y="3549914"/>
            <a:ext cx="368135" cy="641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701762-D466-3547-846B-AF65BB286045}"/>
              </a:ext>
            </a:extLst>
          </p:cNvPr>
          <p:cNvSpPr txBox="1"/>
          <p:nvPr/>
        </p:nvSpPr>
        <p:spPr>
          <a:xfrm>
            <a:off x="2743924" y="4122535"/>
            <a:ext cx="91896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기울기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D04BC2-D597-4D44-BDBB-D9311C8773E7}"/>
              </a:ext>
            </a:extLst>
          </p:cNvPr>
          <p:cNvSpPr/>
          <p:nvPr/>
        </p:nvSpPr>
        <p:spPr>
          <a:xfrm>
            <a:off x="4570647" y="3549914"/>
            <a:ext cx="368135" cy="641268"/>
          </a:xfrm>
          <a:prstGeom prst="rect">
            <a:avLst/>
          </a:prstGeom>
          <a:noFill/>
          <a:ln w="38100">
            <a:solidFill>
              <a:srgbClr val="003F9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E76EE9-8C36-9640-9189-7D40F3268EEF}"/>
              </a:ext>
            </a:extLst>
          </p:cNvPr>
          <p:cNvSpPr txBox="1"/>
          <p:nvPr/>
        </p:nvSpPr>
        <p:spPr>
          <a:xfrm>
            <a:off x="4450678" y="4145193"/>
            <a:ext cx="91896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003F97"/>
                </a:solidFill>
              </a:rPr>
              <a:t>절편</a:t>
            </a:r>
            <a:endParaRPr kumimoji="1" lang="en-US" altLang="ko-KR" b="1" dirty="0">
              <a:solidFill>
                <a:srgbClr val="003F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63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2.</a:t>
            </a:r>
            <a:r>
              <a:rPr kumimoji="1" lang="ko-KR" altLang="en-US" sz="2000" dirty="0">
                <a:latin typeface="+mj-ea"/>
                <a:ea typeface="+mj-ea"/>
              </a:rPr>
              <a:t> 데이터의 형태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Quiz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ED6E92-94E7-3E45-B301-228713917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392" y="2201549"/>
            <a:ext cx="3786833" cy="3765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CCDF6D-8D38-C94A-9058-E401C713F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762" y="2122660"/>
            <a:ext cx="3844537" cy="38445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AA2FBF-C28A-0F6B-5687-5F44BA4A8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053" y="183478"/>
            <a:ext cx="2535947" cy="18582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B32BBC-4E36-9976-EA57-E05A93E8C9F2}"/>
              </a:ext>
            </a:extLst>
          </p:cNvPr>
          <p:cNvSpPr/>
          <p:nvPr/>
        </p:nvSpPr>
        <p:spPr>
          <a:xfrm>
            <a:off x="3455786" y="4594773"/>
            <a:ext cx="395257" cy="2389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D3A050-348F-82F3-1371-32BC2B7650E7}"/>
              </a:ext>
            </a:extLst>
          </p:cNvPr>
          <p:cNvSpPr/>
          <p:nvPr/>
        </p:nvSpPr>
        <p:spPr>
          <a:xfrm>
            <a:off x="8003569" y="4507210"/>
            <a:ext cx="395257" cy="2389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4177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계수 추정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5DF0B-FA6F-2E42-8472-35711CE32132}"/>
              </a:ext>
            </a:extLst>
          </p:cNvPr>
          <p:cNvSpPr txBox="1"/>
          <p:nvPr/>
        </p:nvSpPr>
        <p:spPr>
          <a:xfrm>
            <a:off x="409486" y="2316033"/>
            <a:ext cx="4892634" cy="61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dirty="0"/>
              <a:t>계수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기울기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절편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을 찾는 방법은</a:t>
            </a:r>
            <a:r>
              <a:rPr kumimoji="1" lang="en-US" altLang="ko-KR" sz="2000" dirty="0"/>
              <a:t>?</a:t>
            </a:r>
            <a:endParaRPr kumimoji="1"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39702865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계수 추정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5DF0B-FA6F-2E42-8472-35711CE32132}"/>
              </a:ext>
            </a:extLst>
          </p:cNvPr>
          <p:cNvSpPr txBox="1"/>
          <p:nvPr/>
        </p:nvSpPr>
        <p:spPr>
          <a:xfrm>
            <a:off x="409486" y="2316033"/>
            <a:ext cx="4892634" cy="12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dirty="0"/>
              <a:t>계수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기울기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절편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을 찾는 방법은</a:t>
            </a:r>
            <a:r>
              <a:rPr kumimoji="1" lang="en-US" altLang="ko-KR" sz="2000" dirty="0"/>
              <a:t>?</a:t>
            </a:r>
            <a:endParaRPr kumimoji="1" lang="en-US" altLang="ko-KR" sz="2000" b="1" dirty="0"/>
          </a:p>
          <a:p>
            <a:pPr>
              <a:lnSpc>
                <a:spcPct val="200000"/>
              </a:lnSpc>
            </a:pPr>
            <a:r>
              <a:rPr kumimoji="1" lang="en-US" altLang="ko-KR" sz="2000" b="1" dirty="0"/>
              <a:t>=&gt;</a:t>
            </a:r>
            <a:r>
              <a:rPr kumimoji="1" lang="ko-KR" altLang="en-US" sz="2000" b="1" dirty="0"/>
              <a:t> 오차를 최소화하는 계수를 찾는다</a:t>
            </a:r>
            <a:r>
              <a:rPr kumimoji="1" lang="en-US" altLang="ko-KR" sz="2000" b="1" dirty="0"/>
              <a:t>.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4399947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계수 추정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5DF0B-FA6F-2E42-8472-35711CE32132}"/>
              </a:ext>
            </a:extLst>
          </p:cNvPr>
          <p:cNvSpPr txBox="1"/>
          <p:nvPr/>
        </p:nvSpPr>
        <p:spPr>
          <a:xfrm>
            <a:off x="409486" y="2316033"/>
            <a:ext cx="4892634" cy="12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dirty="0"/>
              <a:t>계수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기울기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절편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을 찾는 방법은</a:t>
            </a:r>
            <a:r>
              <a:rPr kumimoji="1" lang="en-US" altLang="ko-KR" sz="2000" dirty="0"/>
              <a:t>?</a:t>
            </a:r>
            <a:endParaRPr kumimoji="1" lang="en-US" altLang="ko-KR" sz="2000" b="1" dirty="0"/>
          </a:p>
          <a:p>
            <a:pPr>
              <a:lnSpc>
                <a:spcPct val="200000"/>
              </a:lnSpc>
            </a:pPr>
            <a:r>
              <a:rPr kumimoji="1" lang="en-US" altLang="ko-KR" sz="2000" b="1" dirty="0"/>
              <a:t>=&gt;</a:t>
            </a:r>
            <a:r>
              <a:rPr kumimoji="1" lang="ko-KR" altLang="en-US" sz="2000" b="1" dirty="0"/>
              <a:t> 오차를 최소화하는 계수를 찾는다</a:t>
            </a:r>
            <a:r>
              <a:rPr kumimoji="1" lang="en-US" altLang="ko-KR" sz="2000" b="1" dirty="0"/>
              <a:t>.</a:t>
            </a:r>
            <a:endParaRPr kumimoji="1" lang="ko-KR" altLang="en-US" sz="200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72C6D6F-EE71-2C4A-B765-8EE7AD333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606" y="1574110"/>
            <a:ext cx="5282375" cy="39533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2E28BBD-B685-1E49-A30D-5C47286D86E5}"/>
              </a:ext>
            </a:extLst>
          </p:cNvPr>
          <p:cNvSpPr/>
          <p:nvPr/>
        </p:nvSpPr>
        <p:spPr>
          <a:xfrm>
            <a:off x="6681849" y="6043316"/>
            <a:ext cx="6096000" cy="1692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curriculum.cosadama.com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machine-learning</a:t>
            </a:r>
            <a:r>
              <a:rPr lang="ko-KR" altLang="en-US" sz="500" dirty="0"/>
              <a:t>/3-2/residual2.png</a:t>
            </a:r>
          </a:p>
        </p:txBody>
      </p:sp>
    </p:spTree>
    <p:extLst>
      <p:ext uri="{BB962C8B-B14F-4D97-AF65-F5344CB8AC3E}">
        <p14:creationId xmlns:p14="http://schemas.microsoft.com/office/powerpoint/2010/main" val="366290330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요약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5DF0B-FA6F-2E42-8472-35711CE32132}"/>
              </a:ext>
            </a:extLst>
          </p:cNvPr>
          <p:cNvSpPr txBox="1"/>
          <p:nvPr/>
        </p:nvSpPr>
        <p:spPr>
          <a:xfrm>
            <a:off x="669966" y="2259196"/>
            <a:ext cx="10718470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/>
              <a:t>회귀분석은 특정 변수</a:t>
            </a:r>
            <a:r>
              <a:rPr kumimoji="1" lang="en-US" altLang="ko-KR" sz="2000" dirty="0"/>
              <a:t>(X)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사용하여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다른 특정 변수</a:t>
            </a:r>
            <a:r>
              <a:rPr kumimoji="1" lang="en-US" altLang="ko-KR" sz="2000" dirty="0"/>
              <a:t>(Y)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예측하는 분석 방법이다</a:t>
            </a:r>
            <a:r>
              <a:rPr kumimoji="1"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X : </a:t>
            </a:r>
            <a:r>
              <a:rPr kumimoji="1" lang="ko-KR" altLang="en-US" sz="2000" dirty="0"/>
              <a:t>독립 변수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Y : </a:t>
            </a:r>
            <a:r>
              <a:rPr kumimoji="1" lang="ko-KR" altLang="en-US" sz="2000" dirty="0"/>
              <a:t>종속 변수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Y = AX +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A : </a:t>
            </a:r>
            <a:r>
              <a:rPr kumimoji="1" lang="ko-KR" altLang="en-US" sz="2000" dirty="0"/>
              <a:t>기울기</a:t>
            </a:r>
            <a:endParaRPr kumimoji="1" lang="en-US" altLang="ko-KR" sz="2000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B : </a:t>
            </a:r>
            <a:r>
              <a:rPr kumimoji="1" lang="ko-KR" altLang="en-US" sz="2000" dirty="0"/>
              <a:t>절편</a:t>
            </a:r>
            <a:endParaRPr kumimoji="1" lang="en-US" altLang="ko-KR" sz="2000" dirty="0"/>
          </a:p>
          <a:p>
            <a:pPr lvl="1">
              <a:lnSpc>
                <a:spcPct val="150000"/>
              </a:lnSpc>
            </a:pPr>
            <a:r>
              <a:rPr kumimoji="1" lang="en-US" altLang="ko-KR" sz="2000" dirty="0"/>
              <a:t>(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 &amp; B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통틀어서 계수 </a:t>
            </a:r>
            <a:r>
              <a:rPr kumimoji="1" lang="ko-KR" altLang="en-US" sz="2000" dirty="0" err="1"/>
              <a:t>라고</a:t>
            </a:r>
            <a:r>
              <a:rPr kumimoji="1" lang="ko-KR" altLang="en-US" sz="2000" dirty="0"/>
              <a:t> 부른다 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8565462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6.</a:t>
            </a:r>
            <a:r>
              <a:rPr kumimoji="1" lang="ko-KR" altLang="en-US" sz="2000" dirty="0">
                <a:latin typeface="+mj-ea"/>
              </a:rPr>
              <a:t> 회귀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요약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5DF0B-FA6F-2E42-8472-35711CE32132}"/>
              </a:ext>
            </a:extLst>
          </p:cNvPr>
          <p:cNvSpPr txBox="1"/>
          <p:nvPr/>
        </p:nvSpPr>
        <p:spPr>
          <a:xfrm>
            <a:off x="669966" y="2259196"/>
            <a:ext cx="10718470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/>
              <a:t>회귀분석은 특정 변수</a:t>
            </a:r>
            <a:r>
              <a:rPr kumimoji="1" lang="en-US" altLang="ko-KR" sz="2000" dirty="0"/>
              <a:t>(X)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사용하여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다른 특정 변수</a:t>
            </a:r>
            <a:r>
              <a:rPr kumimoji="1" lang="en-US" altLang="ko-KR" sz="2000" dirty="0"/>
              <a:t>(Y)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예측하는 분석 방법이다</a:t>
            </a:r>
            <a:r>
              <a:rPr kumimoji="1"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X : </a:t>
            </a:r>
            <a:r>
              <a:rPr kumimoji="1" lang="ko-KR" altLang="en-US" sz="2000" dirty="0"/>
              <a:t>독립 변수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Y : </a:t>
            </a:r>
            <a:r>
              <a:rPr kumimoji="1" lang="ko-KR" altLang="en-US" sz="2000" dirty="0"/>
              <a:t>종속 변수</a:t>
            </a:r>
            <a:endParaRPr kumimoji="1"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Y = AX +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A : </a:t>
            </a:r>
            <a:r>
              <a:rPr kumimoji="1" lang="ko-KR" altLang="en-US" sz="2000" dirty="0"/>
              <a:t>기울기</a:t>
            </a:r>
            <a:endParaRPr kumimoji="1" lang="en-US" altLang="ko-KR" sz="2000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B : </a:t>
            </a:r>
            <a:r>
              <a:rPr kumimoji="1" lang="ko-KR" altLang="en-US" sz="2000" dirty="0"/>
              <a:t>절편</a:t>
            </a:r>
            <a:endParaRPr kumimoji="1" lang="en-US" altLang="ko-KR" sz="2000" dirty="0"/>
          </a:p>
          <a:p>
            <a:pPr lvl="1">
              <a:lnSpc>
                <a:spcPct val="150000"/>
              </a:lnSpc>
            </a:pPr>
            <a:r>
              <a:rPr kumimoji="1" lang="en-US" altLang="ko-KR" sz="2000" dirty="0"/>
              <a:t>(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 &amp; B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통틀어서 계수 </a:t>
            </a:r>
            <a:r>
              <a:rPr kumimoji="1" lang="ko-KR" altLang="en-US" sz="2000" dirty="0" err="1"/>
              <a:t>라고</a:t>
            </a:r>
            <a:r>
              <a:rPr kumimoji="1" lang="ko-KR" altLang="en-US" sz="2000" dirty="0"/>
              <a:t> 부른다 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4F2AE-049B-D54F-AE23-693D8E64BC6C}"/>
              </a:ext>
            </a:extLst>
          </p:cNvPr>
          <p:cNvSpPr txBox="1"/>
          <p:nvPr/>
        </p:nvSpPr>
        <p:spPr>
          <a:xfrm>
            <a:off x="6567054" y="3041525"/>
            <a:ext cx="4417621" cy="2955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독립 변수가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개인 경우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단순 회귀분석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이상인 경우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다중 회귀분석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종속 변수가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개인 경우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일변량</a:t>
            </a:r>
            <a:r>
              <a:rPr kumimoji="1" lang="ko-KR" altLang="en-US" dirty="0"/>
              <a:t> 회귀분석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이상인 경우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다변량</a:t>
            </a:r>
            <a:r>
              <a:rPr kumimoji="1" lang="ko-KR" altLang="en-US" dirty="0"/>
              <a:t> 회귀분석</a:t>
            </a:r>
          </a:p>
        </p:txBody>
      </p:sp>
    </p:spTree>
    <p:extLst>
      <p:ext uri="{BB962C8B-B14F-4D97-AF65-F5344CB8AC3E}">
        <p14:creationId xmlns:p14="http://schemas.microsoft.com/office/powerpoint/2010/main" val="99340540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방이(가) 표시된 사진&#10;&#10;자동 생성된 설명">
            <a:extLst>
              <a:ext uri="{FF2B5EF4-FFF2-40B4-BE49-F238E27FC236}">
                <a16:creationId xmlns:a16="http://schemas.microsoft.com/office/drawing/2014/main" id="{F6214330-0D8C-0E4E-B56E-E192D0B9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flipH="1">
            <a:off x="6700911" y="778262"/>
            <a:ext cx="6470431" cy="7037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AB71DC-1C3C-8C42-9786-F8971BFBA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96A38E-481C-C241-BC5D-BF40E91B85BB}"/>
              </a:ext>
            </a:extLst>
          </p:cNvPr>
          <p:cNvSpPr/>
          <p:nvPr/>
        </p:nvSpPr>
        <p:spPr>
          <a:xfrm>
            <a:off x="0" y="778262"/>
            <a:ext cx="7202531" cy="1842869"/>
          </a:xfrm>
          <a:prstGeom prst="rect">
            <a:avLst/>
          </a:prstGeom>
          <a:solidFill>
            <a:srgbClr val="9ED6E8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C4173-619F-6342-8204-0185F419CFA4}"/>
              </a:ext>
            </a:extLst>
          </p:cNvPr>
          <p:cNvSpPr/>
          <p:nvPr/>
        </p:nvSpPr>
        <p:spPr>
          <a:xfrm>
            <a:off x="0" y="778262"/>
            <a:ext cx="6700911" cy="1842868"/>
          </a:xfrm>
          <a:prstGeom prst="rect">
            <a:avLst/>
          </a:prstGeom>
          <a:solidFill>
            <a:srgbClr val="9ED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50493-146C-704E-B1A7-692F7BC4B667}"/>
              </a:ext>
            </a:extLst>
          </p:cNvPr>
          <p:cNvSpPr txBox="1"/>
          <p:nvPr/>
        </p:nvSpPr>
        <p:spPr>
          <a:xfrm>
            <a:off x="230480" y="1375761"/>
            <a:ext cx="507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2"/>
                </a:solidFill>
              </a:rPr>
              <a:t>7.</a:t>
            </a:r>
            <a:r>
              <a:rPr kumimoji="1" lang="ko-KR" altLang="en-US" sz="2800" b="1" dirty="0">
                <a:solidFill>
                  <a:schemeClr val="tx2"/>
                </a:solidFill>
              </a:rPr>
              <a:t> </a:t>
            </a:r>
            <a:r>
              <a:rPr kumimoji="1" lang="ko-KR" altLang="en-US" sz="2800" b="1" dirty="0" err="1">
                <a:solidFill>
                  <a:schemeClr val="tx2"/>
                </a:solidFill>
              </a:rPr>
              <a:t>시계열</a:t>
            </a:r>
            <a:r>
              <a:rPr kumimoji="1" lang="ko-KR" altLang="en-US" sz="2800" b="1" dirty="0">
                <a:solidFill>
                  <a:schemeClr val="tx2"/>
                </a:solidFill>
              </a:rPr>
              <a:t> 분석</a:t>
            </a:r>
            <a:endParaRPr kumimoji="1" lang="en-US" altLang="ko-KR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0568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E8950C-4F0B-B64E-B9F5-EB4098CBF3CF}"/>
              </a:ext>
            </a:extLst>
          </p:cNvPr>
          <p:cNvSpPr/>
          <p:nvPr/>
        </p:nvSpPr>
        <p:spPr>
          <a:xfrm>
            <a:off x="484301" y="1646332"/>
            <a:ext cx="6096000" cy="27847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데이터란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데이터 분석의 목적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분해 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dirty="0"/>
              <a:t>이동평균법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지수평활법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44382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(Time Series)  </a:t>
            </a:r>
            <a:r>
              <a:rPr kumimoji="1" lang="ko-KR" altLang="en-US" b="1" dirty="0"/>
              <a:t>데이터란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시간에 따라 기록된 데이터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일별 평균 기온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월별 생산량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년별</a:t>
            </a:r>
            <a:r>
              <a:rPr kumimoji="1" lang="ko-KR" altLang="en-US" dirty="0"/>
              <a:t> 매출 등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D0E11E-745F-0748-B68F-41A7FBC73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410" y="2338705"/>
            <a:ext cx="5931936" cy="30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8812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(Time Series)  </a:t>
            </a:r>
            <a:r>
              <a:rPr kumimoji="1" lang="ko-KR" altLang="en-US" b="1" dirty="0"/>
              <a:t>데이터란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데이터의 종류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1)</a:t>
            </a:r>
            <a:r>
              <a:rPr kumimoji="1" lang="ko-KR" altLang="en-US" dirty="0"/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단변량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(Univariate) </a:t>
            </a:r>
            <a:r>
              <a:rPr kumimoji="1" lang="ko-KR" altLang="en-US" dirty="0" err="1"/>
              <a:t>시계열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2)</a:t>
            </a:r>
            <a:r>
              <a:rPr kumimoji="1" lang="ko-KR" altLang="en-US" dirty="0"/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다변량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(Multivariate) </a:t>
            </a:r>
            <a:r>
              <a:rPr kumimoji="1" lang="ko-KR" altLang="en-US" dirty="0" err="1"/>
              <a:t>시계열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B0ECC1-3A39-E141-8B8A-EE91B7E43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432" y="2943562"/>
            <a:ext cx="6024196" cy="2984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5C8C38-3D3D-9B43-A20B-87F5566A8751}"/>
              </a:ext>
            </a:extLst>
          </p:cNvPr>
          <p:cNvSpPr/>
          <p:nvPr/>
        </p:nvSpPr>
        <p:spPr>
          <a:xfrm>
            <a:off x="7111010" y="6209752"/>
            <a:ext cx="381197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webimages.mongodb.com</a:t>
            </a:r>
            <a:r>
              <a:rPr lang="ko-KR" altLang="en-US" sz="500" dirty="0"/>
              <a:t>/_</a:t>
            </a:r>
            <a:r>
              <a:rPr lang="ko-KR" altLang="en-US" sz="500" dirty="0" err="1"/>
              <a:t>com_assets</a:t>
            </a:r>
            <a:r>
              <a:rPr lang="ko-KR" altLang="en-US" sz="500" dirty="0"/>
              <a:t>/</a:t>
            </a:r>
            <a:r>
              <a:rPr lang="ko-KR" altLang="en-US" sz="500" dirty="0" err="1"/>
              <a:t>cms</a:t>
            </a:r>
            <a:r>
              <a:rPr lang="ko-KR" altLang="en-US" sz="500" dirty="0"/>
              <a:t>/kz333w53m4bk2i8ma-image5.png?auto=format%252Ccompress</a:t>
            </a:r>
          </a:p>
        </p:txBody>
      </p:sp>
    </p:spTree>
    <p:extLst>
      <p:ext uri="{BB962C8B-B14F-4D97-AF65-F5344CB8AC3E}">
        <p14:creationId xmlns:p14="http://schemas.microsoft.com/office/powerpoint/2010/main" val="879266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(Time Series)  </a:t>
            </a:r>
            <a:r>
              <a:rPr kumimoji="1" lang="ko-KR" altLang="en-US" b="1" dirty="0"/>
              <a:t>데이터란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데이터의 종류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1)</a:t>
            </a:r>
            <a:r>
              <a:rPr kumimoji="1" lang="ko-KR" altLang="en-US" dirty="0"/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단변량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(Univariate) </a:t>
            </a:r>
            <a:r>
              <a:rPr kumimoji="1" lang="ko-KR" altLang="en-US" dirty="0" err="1"/>
              <a:t>시계열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2)</a:t>
            </a:r>
            <a:r>
              <a:rPr kumimoji="1" lang="ko-KR" altLang="en-US" dirty="0"/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다변량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(Multivariate) </a:t>
            </a:r>
            <a:r>
              <a:rPr kumimoji="1" lang="ko-KR" altLang="en-US" dirty="0" err="1"/>
              <a:t>시계열</a:t>
            </a:r>
            <a:endParaRPr kumimoji="1"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AE71D-5C13-094F-BE8D-6908E6847A3C}"/>
              </a:ext>
            </a:extLst>
          </p:cNvPr>
          <p:cNvSpPr txBox="1"/>
          <p:nvPr/>
        </p:nvSpPr>
        <p:spPr>
          <a:xfrm>
            <a:off x="5277463" y="1310325"/>
            <a:ext cx="5864133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공장 내의 센서에서 매 시간마다 측정하는 대상이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개일 경우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단변량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여러 개일 경우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다변량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B0ECC1-3A39-E141-8B8A-EE91B7E43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432" y="2943562"/>
            <a:ext cx="6024196" cy="2984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5C8C38-3D3D-9B43-A20B-87F5566A8751}"/>
              </a:ext>
            </a:extLst>
          </p:cNvPr>
          <p:cNvSpPr/>
          <p:nvPr/>
        </p:nvSpPr>
        <p:spPr>
          <a:xfrm>
            <a:off x="7111010" y="6209752"/>
            <a:ext cx="381197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webimages.mongodb.com</a:t>
            </a:r>
            <a:r>
              <a:rPr lang="ko-KR" altLang="en-US" sz="500" dirty="0"/>
              <a:t>/_</a:t>
            </a:r>
            <a:r>
              <a:rPr lang="ko-KR" altLang="en-US" sz="500" dirty="0" err="1"/>
              <a:t>com_assets</a:t>
            </a:r>
            <a:r>
              <a:rPr lang="ko-KR" altLang="en-US" sz="500" dirty="0"/>
              <a:t>/</a:t>
            </a:r>
            <a:r>
              <a:rPr lang="ko-KR" altLang="en-US" sz="500" dirty="0" err="1"/>
              <a:t>cms</a:t>
            </a:r>
            <a:r>
              <a:rPr lang="ko-KR" altLang="en-US" sz="500" dirty="0"/>
              <a:t>/kz333w53m4bk2i8ma-image5.png?auto=format%252Ccompress</a:t>
            </a:r>
          </a:p>
        </p:txBody>
      </p:sp>
    </p:spTree>
    <p:extLst>
      <p:ext uri="{BB962C8B-B14F-4D97-AF65-F5344CB8AC3E}">
        <p14:creationId xmlns:p14="http://schemas.microsoft.com/office/powerpoint/2010/main" val="418028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방이(가) 표시된 사진&#10;&#10;자동 생성된 설명">
            <a:extLst>
              <a:ext uri="{FF2B5EF4-FFF2-40B4-BE49-F238E27FC236}">
                <a16:creationId xmlns:a16="http://schemas.microsoft.com/office/drawing/2014/main" id="{F6214330-0D8C-0E4E-B56E-E192D0B9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flipH="1">
            <a:off x="6700911" y="778262"/>
            <a:ext cx="6470431" cy="7037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AB71DC-1C3C-8C42-9786-F8971BFBA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96A38E-481C-C241-BC5D-BF40E91B85BB}"/>
              </a:ext>
            </a:extLst>
          </p:cNvPr>
          <p:cNvSpPr/>
          <p:nvPr/>
        </p:nvSpPr>
        <p:spPr>
          <a:xfrm>
            <a:off x="0" y="778262"/>
            <a:ext cx="7202531" cy="1842869"/>
          </a:xfrm>
          <a:prstGeom prst="rect">
            <a:avLst/>
          </a:prstGeom>
          <a:solidFill>
            <a:srgbClr val="9ED6E8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C4173-619F-6342-8204-0185F419CFA4}"/>
              </a:ext>
            </a:extLst>
          </p:cNvPr>
          <p:cNvSpPr/>
          <p:nvPr/>
        </p:nvSpPr>
        <p:spPr>
          <a:xfrm>
            <a:off x="0" y="778262"/>
            <a:ext cx="6700911" cy="1842868"/>
          </a:xfrm>
          <a:prstGeom prst="rect">
            <a:avLst/>
          </a:prstGeom>
          <a:solidFill>
            <a:srgbClr val="9ED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50493-146C-704E-B1A7-692F7BC4B667}"/>
              </a:ext>
            </a:extLst>
          </p:cNvPr>
          <p:cNvSpPr txBox="1"/>
          <p:nvPr/>
        </p:nvSpPr>
        <p:spPr>
          <a:xfrm>
            <a:off x="230480" y="1375761"/>
            <a:ext cx="507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2"/>
                </a:solidFill>
              </a:rPr>
              <a:t>3.</a:t>
            </a:r>
            <a:r>
              <a:rPr kumimoji="1" lang="ko-KR" altLang="en-US" sz="2800" b="1" dirty="0">
                <a:solidFill>
                  <a:schemeClr val="tx2"/>
                </a:solidFill>
              </a:rPr>
              <a:t> 통계학이란</a:t>
            </a:r>
            <a:r>
              <a:rPr kumimoji="1" lang="en-US" altLang="ko-KR" sz="2800" b="1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94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데이터 분석의 목적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크게 세 가지</a:t>
            </a:r>
            <a:r>
              <a:rPr kumimoji="1" lang="en-US" altLang="ko-KR" dirty="0"/>
              <a:t> </a:t>
            </a:r>
            <a:r>
              <a:rPr kumimoji="1" lang="ko-KR" altLang="en-US" dirty="0"/>
              <a:t>태스크로 구분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예측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Series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Forecasting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분류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Series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Forecasting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이상치 탐지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Series</a:t>
            </a:r>
            <a:r>
              <a:rPr kumimoji="1" lang="ko-KR" altLang="en-US" dirty="0"/>
              <a:t> </a:t>
            </a:r>
            <a:r>
              <a:rPr kumimoji="1" lang="en-US" altLang="ko-KR" dirty="0"/>
              <a:t>Anomaly</a:t>
            </a:r>
            <a:r>
              <a:rPr kumimoji="1" lang="ko-KR" altLang="en-US" dirty="0"/>
              <a:t>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766493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데이터 분석의 목적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 err="1">
                <a:solidFill>
                  <a:srgbClr val="FF0000"/>
                </a:solidFill>
              </a:rPr>
              <a:t>시계열</a:t>
            </a:r>
            <a:r>
              <a:rPr kumimoji="1" lang="ko-KR" altLang="en-US" b="1" dirty="0">
                <a:solidFill>
                  <a:srgbClr val="FF0000"/>
                </a:solidFill>
              </a:rPr>
              <a:t> 예측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Time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Series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Forecasting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과거 시점의 정보를 사용하여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미래를 예측하는 것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43253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데이터 분석의 목적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 err="1">
                <a:solidFill>
                  <a:srgbClr val="FF0000"/>
                </a:solidFill>
              </a:rPr>
              <a:t>시계열</a:t>
            </a:r>
            <a:r>
              <a:rPr kumimoji="1" lang="ko-KR" altLang="en-US" b="1" dirty="0">
                <a:solidFill>
                  <a:srgbClr val="FF0000"/>
                </a:solidFill>
              </a:rPr>
              <a:t> 예측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Time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Series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Forecasting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과거 시점의 정보를 사용하여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미래를 예측하는 것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삼성전자의 과거 </a:t>
            </a:r>
            <a:r>
              <a:rPr kumimoji="1" lang="en-US" altLang="ko-KR" dirty="0"/>
              <a:t>15</a:t>
            </a:r>
            <a:r>
              <a:rPr kumimoji="1" lang="ko-KR" altLang="en-US" dirty="0"/>
              <a:t>일의 주가를 활용하여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미래 </a:t>
            </a:r>
            <a:r>
              <a:rPr kumimoji="1" lang="en-US" altLang="ko-KR" dirty="0"/>
              <a:t>5</a:t>
            </a:r>
            <a:r>
              <a:rPr kumimoji="1" lang="ko-KR" altLang="en-US" dirty="0"/>
              <a:t>일의 주가를 예측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BABECC-EABE-CC48-96AE-A69909060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257" y="1524580"/>
            <a:ext cx="5050632" cy="4077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8210A-76FB-054D-BAB7-C68196C769E4}"/>
              </a:ext>
            </a:extLst>
          </p:cNvPr>
          <p:cNvSpPr/>
          <p:nvPr/>
        </p:nvSpPr>
        <p:spPr>
          <a:xfrm>
            <a:off x="10040082" y="6094971"/>
            <a:ext cx="112883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i.stack.imgur.com</a:t>
            </a:r>
            <a:r>
              <a:rPr lang="ko-KR" altLang="en-US" sz="500" dirty="0"/>
              <a:t>/I6hrO.png</a:t>
            </a:r>
          </a:p>
        </p:txBody>
      </p:sp>
    </p:spTree>
    <p:extLst>
      <p:ext uri="{BB962C8B-B14F-4D97-AF65-F5344CB8AC3E}">
        <p14:creationId xmlns:p14="http://schemas.microsoft.com/office/powerpoint/2010/main" val="10016878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데이터 분석의 목적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 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시계열</a:t>
            </a:r>
            <a:r>
              <a:rPr kumimoji="1" lang="ko-KR" altLang="en-US" b="1" dirty="0">
                <a:solidFill>
                  <a:srgbClr val="FF0000"/>
                </a:solidFill>
              </a:rPr>
              <a:t> 분류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Time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Series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Classification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전체 정보를 활용하여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속하는 클래스를 분류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A09A1-97AD-9745-B5A8-7EACE2A19E26}"/>
              </a:ext>
            </a:extLst>
          </p:cNvPr>
          <p:cNvSpPr/>
          <p:nvPr/>
        </p:nvSpPr>
        <p:spPr>
          <a:xfrm>
            <a:off x="8300851" y="299258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1E7C64-F8A5-844E-B238-BFB4B2E663B5}"/>
              </a:ext>
            </a:extLst>
          </p:cNvPr>
          <p:cNvSpPr/>
          <p:nvPr/>
        </p:nvSpPr>
        <p:spPr>
          <a:xfrm>
            <a:off x="8300851" y="392875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9767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데이터 분석의 목적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 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시계열</a:t>
            </a:r>
            <a:r>
              <a:rPr kumimoji="1" lang="ko-KR" altLang="en-US" b="1" dirty="0">
                <a:solidFill>
                  <a:srgbClr val="FF0000"/>
                </a:solidFill>
              </a:rPr>
              <a:t> 분류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Time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Series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Classification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전체 정보를 활용하여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속하는 클래스를 분류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환자들의 생체 정보를 기록한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발병 여부 </a:t>
            </a:r>
            <a:r>
              <a:rPr kumimoji="1" lang="en-US" altLang="ko-KR" dirty="0"/>
              <a:t>(1/0)</a:t>
            </a:r>
            <a:r>
              <a:rPr kumimoji="1" lang="ko-KR" altLang="en-US" dirty="0"/>
              <a:t> 예측</a:t>
            </a:r>
            <a:endParaRPr kumimoji="1"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E8210A-76FB-054D-BAB7-C68196C769E4}"/>
              </a:ext>
            </a:extLst>
          </p:cNvPr>
          <p:cNvSpPr/>
          <p:nvPr/>
        </p:nvSpPr>
        <p:spPr>
          <a:xfrm>
            <a:off x="7957045" y="5912052"/>
            <a:ext cx="1931939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altLang="ko-KR" sz="500" dirty="0"/>
              <a:t>https://</a:t>
            </a:r>
            <a:r>
              <a:rPr lang="hu-HU" altLang="ko-KR" sz="500" dirty="0" err="1"/>
              <a:t>developersbay.se</a:t>
            </a:r>
            <a:r>
              <a:rPr lang="hu-HU" altLang="ko-KR" sz="500" dirty="0"/>
              <a:t>/</a:t>
            </a:r>
            <a:r>
              <a:rPr lang="hu-HU" altLang="ko-KR" sz="500" dirty="0" err="1"/>
              <a:t>wp-content</a:t>
            </a:r>
            <a:r>
              <a:rPr lang="hu-HU" altLang="ko-KR" sz="500" dirty="0"/>
              <a:t>/</a:t>
            </a:r>
            <a:r>
              <a:rPr lang="hu-HU" altLang="ko-KR" sz="500" dirty="0" err="1"/>
              <a:t>uploads</a:t>
            </a:r>
            <a:r>
              <a:rPr lang="hu-HU" altLang="ko-KR" sz="500" dirty="0"/>
              <a:t>/2020/11/</a:t>
            </a:r>
            <a:r>
              <a:rPr lang="hu-HU" altLang="ko-KR" sz="500" dirty="0" err="1"/>
              <a:t>image.png</a:t>
            </a:r>
            <a:endParaRPr lang="ko-KR" altLang="en-US" sz="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4EB4F9-7876-B54F-8907-989D9E8DC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186" y="1267379"/>
            <a:ext cx="2890652" cy="44698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02D323-E662-B24A-A23F-CE23DB98393B}"/>
              </a:ext>
            </a:extLst>
          </p:cNvPr>
          <p:cNvSpPr/>
          <p:nvPr/>
        </p:nvSpPr>
        <p:spPr>
          <a:xfrm>
            <a:off x="7249309" y="2372867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발병 </a:t>
            </a:r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A09A1-97AD-9745-B5A8-7EACE2A19E26}"/>
              </a:ext>
            </a:extLst>
          </p:cNvPr>
          <p:cNvSpPr/>
          <p:nvPr/>
        </p:nvSpPr>
        <p:spPr>
          <a:xfrm>
            <a:off x="8300851" y="299258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1E7C64-F8A5-844E-B238-BFB4B2E663B5}"/>
              </a:ext>
            </a:extLst>
          </p:cNvPr>
          <p:cNvSpPr/>
          <p:nvPr/>
        </p:nvSpPr>
        <p:spPr>
          <a:xfrm>
            <a:off x="8300851" y="392875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81CCE9-0266-4A4B-B6A7-9188CE5DA860}"/>
              </a:ext>
            </a:extLst>
          </p:cNvPr>
          <p:cNvSpPr/>
          <p:nvPr/>
        </p:nvSpPr>
        <p:spPr>
          <a:xfrm>
            <a:off x="7249309" y="3370612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발병 </a:t>
            </a:r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X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A4BA2F-9311-EF44-820C-837CCF545F6C}"/>
              </a:ext>
            </a:extLst>
          </p:cNvPr>
          <p:cNvSpPr/>
          <p:nvPr/>
        </p:nvSpPr>
        <p:spPr>
          <a:xfrm>
            <a:off x="7249309" y="4434887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발병 </a:t>
            </a:r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X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5523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데이터 분석의 목적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(3) 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시계열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이상치 탐지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Time Series Anomaly Detection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데이터의 특정 시점이 </a:t>
            </a:r>
            <a:r>
              <a:rPr kumimoji="1" lang="ko-KR" altLang="en-US" dirty="0" err="1"/>
              <a:t>이상치인지</a:t>
            </a:r>
            <a:r>
              <a:rPr kumimoji="1" lang="ko-KR" altLang="en-US" dirty="0"/>
              <a:t> 점검</a:t>
            </a:r>
            <a:endParaRPr kumimoji="1"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E8210A-76FB-054D-BAB7-C68196C769E4}"/>
              </a:ext>
            </a:extLst>
          </p:cNvPr>
          <p:cNvSpPr/>
          <p:nvPr/>
        </p:nvSpPr>
        <p:spPr>
          <a:xfrm>
            <a:off x="8043802" y="6343773"/>
            <a:ext cx="216758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altLang="ko-KR" sz="500" dirty="0"/>
              <a:t>https://</a:t>
            </a:r>
            <a:r>
              <a:rPr lang="hu-HU" altLang="ko-KR" sz="500" dirty="0" err="1"/>
              <a:t>miro.medium.com</a:t>
            </a:r>
            <a:r>
              <a:rPr lang="hu-HU" altLang="ko-KR" sz="500" dirty="0"/>
              <a:t>/v2/resize:fit:850/1*oxvTvzn0fztqoNlnZkK71g.png</a:t>
            </a:r>
            <a:endParaRPr lang="ko-KR" altLang="en-US" sz="5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A09A1-97AD-9745-B5A8-7EACE2A19E26}"/>
              </a:ext>
            </a:extLst>
          </p:cNvPr>
          <p:cNvSpPr/>
          <p:nvPr/>
        </p:nvSpPr>
        <p:spPr>
          <a:xfrm>
            <a:off x="8300851" y="299258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29260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데이터 분석의 목적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(3) 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시계열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이상치 탐지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Time Series Anomaly Detection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데이터의 특정 시점이 </a:t>
            </a:r>
            <a:r>
              <a:rPr kumimoji="1" lang="ko-KR" altLang="en-US" dirty="0" err="1"/>
              <a:t>이상치인지</a:t>
            </a:r>
            <a:r>
              <a:rPr kumimoji="1" lang="ko-KR" altLang="en-US" dirty="0"/>
              <a:t> 점검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이상치는</a:t>
            </a:r>
            <a:r>
              <a:rPr kumimoji="1" lang="ko-KR" altLang="en-US" dirty="0"/>
              <a:t> 특정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시점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일수도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구간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일수도 있다</a:t>
            </a:r>
            <a:endParaRPr kumimoji="1"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E8210A-76FB-054D-BAB7-C68196C769E4}"/>
              </a:ext>
            </a:extLst>
          </p:cNvPr>
          <p:cNvSpPr/>
          <p:nvPr/>
        </p:nvSpPr>
        <p:spPr>
          <a:xfrm>
            <a:off x="8043802" y="6343773"/>
            <a:ext cx="216758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altLang="ko-KR" sz="500" dirty="0"/>
              <a:t>https://</a:t>
            </a:r>
            <a:r>
              <a:rPr lang="hu-HU" altLang="ko-KR" sz="500" dirty="0" err="1"/>
              <a:t>miro.medium.com</a:t>
            </a:r>
            <a:r>
              <a:rPr lang="hu-HU" altLang="ko-KR" sz="500" dirty="0"/>
              <a:t>/v2/resize:fit:850/1*oxvTvzn0fztqoNlnZkK71g.png</a:t>
            </a:r>
            <a:endParaRPr lang="ko-KR" altLang="en-US" sz="5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A09A1-97AD-9745-B5A8-7EACE2A19E26}"/>
              </a:ext>
            </a:extLst>
          </p:cNvPr>
          <p:cNvSpPr/>
          <p:nvPr/>
        </p:nvSpPr>
        <p:spPr>
          <a:xfrm>
            <a:off x="8300851" y="299258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854FD9-F213-F04B-8FB9-CE4D2FDDD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108" y="4016360"/>
            <a:ext cx="3897934" cy="20819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DB7CB0-0D57-4146-97CD-AFE47439D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480" y="2131105"/>
            <a:ext cx="5339039" cy="4014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081377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 err="1"/>
              <a:t>시계열을</a:t>
            </a:r>
            <a:r>
              <a:rPr kumimoji="1" lang="ko-KR" altLang="en-US" dirty="0"/>
              <a:t> 여러 개의 성분으로 분해함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A09A1-97AD-9745-B5A8-7EACE2A19E26}"/>
              </a:ext>
            </a:extLst>
          </p:cNvPr>
          <p:cNvSpPr/>
          <p:nvPr/>
        </p:nvSpPr>
        <p:spPr>
          <a:xfrm>
            <a:off x="8300851" y="299258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6537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 err="1"/>
              <a:t>시계열을</a:t>
            </a:r>
            <a:r>
              <a:rPr kumimoji="1" lang="ko-KR" altLang="en-US" dirty="0"/>
              <a:t> 여러 개의 성분으로 분해함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시계열의 성분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(1)</a:t>
            </a:r>
            <a:r>
              <a:rPr kumimoji="1" lang="ko-KR" altLang="en-US" dirty="0"/>
              <a:t> 추세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Trend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(2) </a:t>
            </a:r>
            <a:r>
              <a:rPr kumimoji="1" lang="ko-KR" altLang="en-US" dirty="0"/>
              <a:t>계절성 </a:t>
            </a:r>
            <a:r>
              <a:rPr kumimoji="1" lang="en-US" altLang="ko-KR" dirty="0"/>
              <a:t>( Seasonality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(3) </a:t>
            </a:r>
            <a:r>
              <a:rPr kumimoji="1" lang="ko-KR" altLang="en-US" dirty="0" err="1"/>
              <a:t>잔차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Residual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A09A1-97AD-9745-B5A8-7EACE2A19E26}"/>
              </a:ext>
            </a:extLst>
          </p:cNvPr>
          <p:cNvSpPr/>
          <p:nvPr/>
        </p:nvSpPr>
        <p:spPr>
          <a:xfrm>
            <a:off x="8300851" y="299258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61B2E2-0696-084A-8555-73F8F72F5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306" y="2263287"/>
            <a:ext cx="6550603" cy="31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128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 err="1"/>
              <a:t>시계열을</a:t>
            </a:r>
            <a:r>
              <a:rPr kumimoji="1" lang="ko-KR" altLang="en-US" dirty="0"/>
              <a:t> 여러 개의 성분으로 분해함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시계열의 성분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추세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Trend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(2) </a:t>
            </a:r>
            <a:r>
              <a:rPr kumimoji="1" lang="ko-KR" altLang="en-US" dirty="0"/>
              <a:t>계절성 </a:t>
            </a:r>
            <a:r>
              <a:rPr kumimoji="1" lang="en-US" altLang="ko-KR" dirty="0"/>
              <a:t>( Seasonality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(3) </a:t>
            </a:r>
            <a:r>
              <a:rPr kumimoji="1" lang="ko-KR" altLang="en-US" dirty="0" err="1"/>
              <a:t>잔차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Residual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A09A1-97AD-9745-B5A8-7EACE2A19E26}"/>
              </a:ext>
            </a:extLst>
          </p:cNvPr>
          <p:cNvSpPr/>
          <p:nvPr/>
        </p:nvSpPr>
        <p:spPr>
          <a:xfrm>
            <a:off x="8300851" y="299258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61B2E2-0696-084A-8555-73F8F72F5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306" y="2263287"/>
            <a:ext cx="6550603" cy="31661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AF502D-99DB-A64B-ACB4-BAD4AACE548A}"/>
              </a:ext>
            </a:extLst>
          </p:cNvPr>
          <p:cNvSpPr/>
          <p:nvPr/>
        </p:nvSpPr>
        <p:spPr>
          <a:xfrm>
            <a:off x="5112306" y="2992582"/>
            <a:ext cx="6466136" cy="665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92458-D8A5-DC4B-9BAD-1185980522DB}"/>
              </a:ext>
            </a:extLst>
          </p:cNvPr>
          <p:cNvSpPr txBox="1"/>
          <p:nvPr/>
        </p:nvSpPr>
        <p:spPr>
          <a:xfrm>
            <a:off x="8087096" y="1770805"/>
            <a:ext cx="400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시계열의 전체적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전반적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  <a:r>
              <a:rPr kumimoji="1" lang="ko-KR" altLang="en-US" b="1" dirty="0">
                <a:solidFill>
                  <a:srgbClr val="FF0000"/>
                </a:solidFill>
              </a:rPr>
              <a:t>인 트렌드</a:t>
            </a:r>
          </a:p>
        </p:txBody>
      </p:sp>
    </p:spTree>
    <p:extLst>
      <p:ext uri="{BB962C8B-B14F-4D97-AF65-F5344CB8AC3E}">
        <p14:creationId xmlns:p14="http://schemas.microsoft.com/office/powerpoint/2010/main" val="722737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3.</a:t>
            </a:r>
            <a:r>
              <a:rPr kumimoji="1" lang="ko-KR" altLang="en-US" sz="2000" dirty="0">
                <a:latin typeface="+mj-ea"/>
                <a:ea typeface="+mj-ea"/>
              </a:rPr>
              <a:t> 통계학이란</a:t>
            </a:r>
            <a:r>
              <a:rPr kumimoji="1" lang="en-US" altLang="ko-KR" sz="2000" dirty="0">
                <a:latin typeface="+mj-ea"/>
                <a:ea typeface="+mj-ea"/>
              </a:rPr>
              <a:t>?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통계학 </a:t>
            </a:r>
            <a:r>
              <a:rPr kumimoji="1" lang="en-US" altLang="ko-KR" b="1" dirty="0"/>
              <a:t>(Statistics) </a:t>
            </a:r>
            <a:r>
              <a:rPr kumimoji="1" lang="ko-KR" altLang="en-US" b="1" dirty="0"/>
              <a:t>이란</a:t>
            </a:r>
            <a:r>
              <a:rPr kumimoji="1" lang="en-US" altLang="ko-KR" b="1" dirty="0"/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7301353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데이터</a:t>
            </a:r>
            <a:r>
              <a:rPr kumimoji="1" lang="ko-KR" altLang="en-US" dirty="0"/>
              <a:t>를 </a:t>
            </a:r>
            <a:r>
              <a:rPr kumimoji="1" lang="ko-KR" altLang="en-US" b="1" dirty="0">
                <a:solidFill>
                  <a:srgbClr val="FF0000"/>
                </a:solidFill>
              </a:rPr>
              <a:t>수집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분석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및 해석</a:t>
            </a:r>
            <a:r>
              <a:rPr kumimoji="1" lang="ko-KR" altLang="en-US" dirty="0"/>
              <a:t>하는 학문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이를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현상을 이해하고 예측하는 데 도움을 얻을 수 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427407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 err="1"/>
              <a:t>시계열을</a:t>
            </a:r>
            <a:r>
              <a:rPr kumimoji="1" lang="ko-KR" altLang="en-US" dirty="0"/>
              <a:t> 여러 개의 성분으로 분해함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시계열의 성분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(1)</a:t>
            </a:r>
            <a:r>
              <a:rPr kumimoji="1" lang="ko-KR" altLang="en-US" dirty="0"/>
              <a:t> 추세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Trend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b="1" dirty="0">
                <a:solidFill>
                  <a:srgbClr val="FF0000"/>
                </a:solidFill>
              </a:rPr>
              <a:t>(2) </a:t>
            </a:r>
            <a:r>
              <a:rPr kumimoji="1" lang="ko-KR" altLang="en-US" b="1" dirty="0">
                <a:solidFill>
                  <a:srgbClr val="FF0000"/>
                </a:solidFill>
              </a:rPr>
              <a:t>계절성 </a:t>
            </a:r>
            <a:r>
              <a:rPr kumimoji="1" lang="en-US" altLang="ko-KR" b="1" dirty="0">
                <a:solidFill>
                  <a:srgbClr val="FF0000"/>
                </a:solidFill>
              </a:rPr>
              <a:t>( Seasonality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(3) </a:t>
            </a:r>
            <a:r>
              <a:rPr kumimoji="1" lang="ko-KR" altLang="en-US" dirty="0" err="1"/>
              <a:t>잔차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Residual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A09A1-97AD-9745-B5A8-7EACE2A19E26}"/>
              </a:ext>
            </a:extLst>
          </p:cNvPr>
          <p:cNvSpPr/>
          <p:nvPr/>
        </p:nvSpPr>
        <p:spPr>
          <a:xfrm>
            <a:off x="8300851" y="299258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61B2E2-0696-084A-8555-73F8F72F5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306" y="2263287"/>
            <a:ext cx="6550603" cy="31661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F08A18-406E-DE4D-AC11-951C7B90D3C9}"/>
              </a:ext>
            </a:extLst>
          </p:cNvPr>
          <p:cNvSpPr/>
          <p:nvPr/>
        </p:nvSpPr>
        <p:spPr>
          <a:xfrm>
            <a:off x="5112306" y="3681352"/>
            <a:ext cx="6466136" cy="665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B27B9F-B5FE-9149-B77F-8F4E7A96C820}"/>
              </a:ext>
            </a:extLst>
          </p:cNvPr>
          <p:cNvSpPr txBox="1"/>
          <p:nvPr/>
        </p:nvSpPr>
        <p:spPr>
          <a:xfrm>
            <a:off x="8087096" y="1770805"/>
            <a:ext cx="400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주기적으로 반복되는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싸이클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5905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9075335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 err="1"/>
              <a:t>시계열을</a:t>
            </a:r>
            <a:r>
              <a:rPr kumimoji="1" lang="ko-KR" altLang="en-US" dirty="0"/>
              <a:t> 여러 개의 성분으로 분해함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시계열의 성분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(1)</a:t>
            </a:r>
            <a:r>
              <a:rPr kumimoji="1" lang="ko-KR" altLang="en-US" dirty="0"/>
              <a:t> 추세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Trend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(2) </a:t>
            </a:r>
            <a:r>
              <a:rPr kumimoji="1" lang="ko-KR" altLang="en-US" dirty="0"/>
              <a:t>계절성 </a:t>
            </a:r>
            <a:r>
              <a:rPr kumimoji="1" lang="en-US" altLang="ko-KR" dirty="0"/>
              <a:t>( Seasonality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b="1" dirty="0">
                <a:solidFill>
                  <a:srgbClr val="FF0000"/>
                </a:solidFill>
              </a:rPr>
              <a:t>(3)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잔차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Residual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A09A1-97AD-9745-B5A8-7EACE2A19E26}"/>
              </a:ext>
            </a:extLst>
          </p:cNvPr>
          <p:cNvSpPr/>
          <p:nvPr/>
        </p:nvSpPr>
        <p:spPr>
          <a:xfrm>
            <a:off x="8300851" y="299258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61B2E2-0696-084A-8555-73F8F72F5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306" y="2263287"/>
            <a:ext cx="6550603" cy="31661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11EAC1-2B31-114D-A0B2-F5377B52B1DC}"/>
              </a:ext>
            </a:extLst>
          </p:cNvPr>
          <p:cNvSpPr/>
          <p:nvPr/>
        </p:nvSpPr>
        <p:spPr>
          <a:xfrm>
            <a:off x="5112306" y="4346372"/>
            <a:ext cx="6466136" cy="665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720D6-F8CD-9244-BD88-07DBE43BF426}"/>
              </a:ext>
            </a:extLst>
          </p:cNvPr>
          <p:cNvSpPr txBox="1"/>
          <p:nvPr/>
        </p:nvSpPr>
        <p:spPr>
          <a:xfrm>
            <a:off x="7891047" y="1770805"/>
            <a:ext cx="400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추세와 계절성을 제외한 나머지 부분</a:t>
            </a:r>
          </a:p>
        </p:txBody>
      </p:sp>
    </p:spTree>
    <p:extLst>
      <p:ext uri="{BB962C8B-B14F-4D97-AF65-F5344CB8AC3E}">
        <p14:creationId xmlns:p14="http://schemas.microsoft.com/office/powerpoint/2010/main" val="171921560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A09A1-97AD-9745-B5A8-7EACE2A19E26}"/>
              </a:ext>
            </a:extLst>
          </p:cNvPr>
          <p:cNvSpPr/>
          <p:nvPr/>
        </p:nvSpPr>
        <p:spPr>
          <a:xfrm>
            <a:off x="8300851" y="2992582"/>
            <a:ext cx="1258784" cy="3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720D6-F8CD-9244-BD88-07DBE43BF426}"/>
              </a:ext>
            </a:extLst>
          </p:cNvPr>
          <p:cNvSpPr txBox="1"/>
          <p:nvPr/>
        </p:nvSpPr>
        <p:spPr>
          <a:xfrm>
            <a:off x="7891047" y="1770805"/>
            <a:ext cx="400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추세와 계절성을 제외한 나머지 부분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149E7-AA8A-10C5-91E0-7842EBE86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85" y="2216004"/>
            <a:ext cx="10403119" cy="15742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A88A88-E908-62BB-2FA3-D1A62B63F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32" y="3592820"/>
            <a:ext cx="4507072" cy="29836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354672-DFBC-43D6-1568-432D7E55C706}"/>
              </a:ext>
            </a:extLst>
          </p:cNvPr>
          <p:cNvSpPr txBox="1"/>
          <p:nvPr/>
        </p:nvSpPr>
        <p:spPr>
          <a:xfrm>
            <a:off x="205674" y="6553508"/>
            <a:ext cx="6099858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otexts.com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fppkr</a:t>
            </a:r>
            <a:r>
              <a:rPr lang="ko-KR" altLang="en-US" sz="500" dirty="0"/>
              <a:t>/</a:t>
            </a:r>
            <a:r>
              <a:rPr lang="ko-KR" altLang="en-US" sz="500" dirty="0" err="1"/>
              <a:t>graphics-scatterplots.html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256610137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A46C79-8F59-CD8E-53C8-C4A7C2A2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6" y="2278575"/>
            <a:ext cx="8595959" cy="16020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720D6-F8CD-9244-BD88-07DBE43BF426}"/>
              </a:ext>
            </a:extLst>
          </p:cNvPr>
          <p:cNvSpPr txBox="1"/>
          <p:nvPr/>
        </p:nvSpPr>
        <p:spPr>
          <a:xfrm>
            <a:off x="7891047" y="1770805"/>
            <a:ext cx="400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추세와 계절성을 제외한 나머지 부분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88A88-E908-62BB-2FA3-D1A62B63F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32" y="3592820"/>
            <a:ext cx="4507072" cy="2983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D29EC-70F1-4F33-AEC7-3483BB821601}"/>
              </a:ext>
            </a:extLst>
          </p:cNvPr>
          <p:cNvSpPr txBox="1"/>
          <p:nvPr/>
        </p:nvSpPr>
        <p:spPr>
          <a:xfrm>
            <a:off x="205674" y="6553508"/>
            <a:ext cx="6099858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otexts.com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fppkr</a:t>
            </a:r>
            <a:r>
              <a:rPr lang="ko-KR" altLang="en-US" sz="500" dirty="0"/>
              <a:t>/</a:t>
            </a:r>
            <a:r>
              <a:rPr lang="ko-KR" altLang="en-US" sz="500" dirty="0" err="1"/>
              <a:t>graphics-scatterplots.html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45801339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Ex) </a:t>
            </a:r>
            <a:r>
              <a:rPr kumimoji="1" lang="ko-KR" altLang="en-US" dirty="0"/>
              <a:t>세 달에 전에 비해서 이번 달의 </a:t>
            </a:r>
            <a:r>
              <a:rPr kumimoji="1" lang="ko-KR" altLang="en-US" dirty="0" err="1"/>
              <a:t>전략량이</a:t>
            </a:r>
            <a:r>
              <a:rPr kumimoji="1" lang="ko-KR" altLang="en-US" dirty="0"/>
              <a:t> 크게 늘었다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과연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전력의 과소비가 이루어진 것인가</a:t>
            </a:r>
            <a:r>
              <a:rPr kumimoji="1" lang="en-US" altLang="ko-KR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전략량의</a:t>
            </a:r>
            <a:r>
              <a:rPr kumimoji="1" lang="ko-KR" altLang="en-US" dirty="0"/>
              <a:t>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계절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기온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따라 크게 영향을 받을 수 있음</a:t>
            </a:r>
            <a:r>
              <a:rPr kumimoji="1"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1980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Ex) </a:t>
            </a:r>
            <a:r>
              <a:rPr kumimoji="1" lang="ko-KR" altLang="en-US" dirty="0"/>
              <a:t>세 달에 전에 비해서 이번 달의 </a:t>
            </a:r>
            <a:r>
              <a:rPr kumimoji="1" lang="ko-KR" altLang="en-US" dirty="0" err="1"/>
              <a:t>전략량이</a:t>
            </a:r>
            <a:r>
              <a:rPr kumimoji="1" lang="ko-KR" altLang="en-US" dirty="0"/>
              <a:t> 크게 늘었다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과연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전력의 과소비가 이루어진 것인가</a:t>
            </a:r>
            <a:r>
              <a:rPr kumimoji="1" lang="en-US" altLang="ko-KR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전략량의</a:t>
            </a:r>
            <a:r>
              <a:rPr kumimoji="1" lang="ko-KR" altLang="en-US" dirty="0"/>
              <a:t>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계절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기온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따라 크게 영향을 받을 수 있음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단순히 과거에 비해서 전력량이 늘었다고 안좋게 볼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계절성도 함께 고려해야함</a:t>
            </a:r>
            <a:r>
              <a:rPr kumimoji="1" lang="en-US" altLang="ko-KR" dirty="0"/>
              <a:t>!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여름이라서 에어컨 사용량이 늘어난 것일 수도</a:t>
            </a:r>
            <a:r>
              <a:rPr kumimoji="1" lang="en-US" altLang="ko-KR" dirty="0"/>
              <a:t>?</a:t>
            </a:r>
            <a:r>
              <a:rPr kumimoji="1" lang="ko-KR" altLang="en-US" dirty="0"/>
              <a:t> 오히려 전체적인 추세는 감소했을 수도 있음 </a:t>
            </a:r>
            <a:r>
              <a:rPr kumimoji="1" lang="en-US" altLang="ko-KR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4135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333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Ex) </a:t>
            </a:r>
            <a:r>
              <a:rPr kumimoji="1" lang="ko-KR" altLang="en-US" dirty="0"/>
              <a:t>세 달에 전에 비해서 이번 달의 </a:t>
            </a:r>
            <a:r>
              <a:rPr kumimoji="1" lang="ko-KR" altLang="en-US" dirty="0" err="1"/>
              <a:t>전략량이</a:t>
            </a:r>
            <a:r>
              <a:rPr kumimoji="1" lang="ko-KR" altLang="en-US" dirty="0"/>
              <a:t> 크게 늘었다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과연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전력의 과소비가 이루어진 것인가</a:t>
            </a:r>
            <a:r>
              <a:rPr kumimoji="1" lang="en-US" altLang="ko-KR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전략량의</a:t>
            </a:r>
            <a:r>
              <a:rPr kumimoji="1" lang="ko-KR" altLang="en-US" dirty="0"/>
              <a:t>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계절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기온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따라 크게 영향을 받을 수 있음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단순히 과거에 비해서 전력량이 늘었다고 안좋게 볼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계절성도 함께 고려해야함</a:t>
            </a:r>
            <a:r>
              <a:rPr kumimoji="1" lang="en-US" altLang="ko-KR" dirty="0"/>
              <a:t>!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여름이라서 에어컨 사용량이 늘어난 것일 수도</a:t>
            </a:r>
            <a:r>
              <a:rPr kumimoji="1" lang="en-US" altLang="ko-KR" dirty="0"/>
              <a:t>?</a:t>
            </a:r>
            <a:r>
              <a:rPr kumimoji="1" lang="ko-KR" altLang="en-US" dirty="0"/>
              <a:t> 오히려 전체적인 추세는 감소했을 수도 있음 </a:t>
            </a:r>
            <a:r>
              <a:rPr kumimoji="1" lang="en-US" altLang="ko-KR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b="1" dirty="0">
              <a:solidFill>
                <a:srgbClr val="FF0000"/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b="1" i="1" dirty="0"/>
              <a:t>따라서</a:t>
            </a:r>
            <a:r>
              <a:rPr kumimoji="1" lang="en-US" altLang="ko-KR" b="1" i="1" dirty="0"/>
              <a:t>,</a:t>
            </a:r>
            <a:r>
              <a:rPr kumimoji="1" lang="ko-KR" altLang="en-US" b="1" i="1" dirty="0"/>
              <a:t> </a:t>
            </a:r>
            <a:r>
              <a:rPr kumimoji="1" lang="ko-KR" altLang="en-US" b="1" i="1" dirty="0" err="1"/>
              <a:t>시계열</a:t>
            </a:r>
            <a:r>
              <a:rPr kumimoji="1" lang="ko-KR" altLang="en-US" b="1" i="1" dirty="0"/>
              <a:t> 분석 시</a:t>
            </a:r>
            <a:r>
              <a:rPr kumimoji="1" lang="en-US" altLang="ko-KR" b="1" i="1" dirty="0"/>
              <a:t>,</a:t>
            </a:r>
            <a:r>
              <a:rPr kumimoji="1" lang="ko-KR" altLang="en-US" b="1" i="1" dirty="0"/>
              <a:t> </a:t>
            </a:r>
            <a:r>
              <a:rPr kumimoji="1" lang="ko-KR" altLang="en-US" b="1" i="1" dirty="0">
                <a:solidFill>
                  <a:srgbClr val="FF0000"/>
                </a:solidFill>
              </a:rPr>
              <a:t>추세와 계절성으로 분해</a:t>
            </a:r>
            <a:r>
              <a:rPr kumimoji="1" lang="ko-KR" altLang="en-US" b="1" i="1" dirty="0"/>
              <a:t>해서 볼 필요가 있다</a:t>
            </a:r>
            <a:r>
              <a:rPr kumimoji="1" lang="en-US" altLang="ko-KR" b="1" i="1" dirty="0"/>
              <a:t>!</a:t>
            </a:r>
            <a:r>
              <a:rPr kumimoji="1" lang="ko-KR" altLang="en-US" b="1" i="1" dirty="0"/>
              <a:t> </a:t>
            </a:r>
            <a:endParaRPr kumimoji="1" lang="en-US" altLang="ko-KR" b="1" i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914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FE2A4C-F092-9D42-85E9-AAD31E334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01" y="2396403"/>
            <a:ext cx="7600487" cy="37938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9C5EA5-AEBA-B742-AB2F-4A9A9C973C88}"/>
              </a:ext>
            </a:extLst>
          </p:cNvPr>
          <p:cNvSpPr/>
          <p:nvPr/>
        </p:nvSpPr>
        <p:spPr>
          <a:xfrm>
            <a:off x="7438892" y="6203945"/>
            <a:ext cx="132119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otexts.com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fppkr</a:t>
            </a:r>
            <a:r>
              <a:rPr lang="ko-KR" altLang="en-US" sz="500" dirty="0"/>
              <a:t>/</a:t>
            </a:r>
            <a:r>
              <a:rPr lang="ko-KR" altLang="en-US" sz="500" dirty="0" err="1"/>
              <a:t>components.html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49662507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E52926-7E59-524E-A7A6-3CC4FC5FA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041" y="1010908"/>
            <a:ext cx="6792356" cy="5094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40203-94AC-3E4A-B518-BAA8F9837E69}"/>
              </a:ext>
            </a:extLst>
          </p:cNvPr>
          <p:cNvSpPr txBox="1"/>
          <p:nvPr/>
        </p:nvSpPr>
        <p:spPr>
          <a:xfrm>
            <a:off x="484300" y="2131105"/>
            <a:ext cx="9075335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i="1" dirty="0"/>
              <a:t>Question)</a:t>
            </a:r>
          </a:p>
          <a:p>
            <a:pPr>
              <a:lnSpc>
                <a:spcPct val="200000"/>
              </a:lnSpc>
            </a:pPr>
            <a:r>
              <a:rPr kumimoji="1" lang="ko-KR" altLang="en-US" b="1" i="1" dirty="0"/>
              <a:t>다음 중</a:t>
            </a:r>
            <a:r>
              <a:rPr kumimoji="1" lang="en-US" altLang="ko-KR" b="1" i="1" dirty="0"/>
              <a:t>,</a:t>
            </a:r>
            <a:r>
              <a:rPr kumimoji="1" lang="ko-KR" altLang="en-US" b="1" i="1" dirty="0"/>
              <a:t> 계절성</a:t>
            </a:r>
            <a:r>
              <a:rPr kumimoji="1" lang="en-US" altLang="ko-KR" b="1" i="1" dirty="0"/>
              <a:t>/</a:t>
            </a:r>
            <a:r>
              <a:rPr kumimoji="1" lang="ko-KR" altLang="en-US" b="1" i="1" dirty="0"/>
              <a:t>추세가 존재하는 </a:t>
            </a:r>
            <a:r>
              <a:rPr kumimoji="1" lang="ko-KR" altLang="en-US" b="1" i="1" dirty="0" err="1"/>
              <a:t>시계열은</a:t>
            </a:r>
            <a:r>
              <a:rPr kumimoji="1" lang="en-US" altLang="ko-KR" b="1" i="1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추세 </a:t>
            </a:r>
            <a:r>
              <a:rPr kumimoji="1" lang="en-US" altLang="ko-KR" dirty="0"/>
              <a:t>: ( hint = 3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계절성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 hint = 4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19462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분해 </a:t>
            </a:r>
            <a:r>
              <a:rPr kumimoji="1" lang="en-US" altLang="ko-KR" b="1" dirty="0"/>
              <a:t>( Time Series Decomposition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E52926-7E59-524E-A7A6-3CC4FC5FA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041" y="1010908"/>
            <a:ext cx="6792356" cy="5094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40203-94AC-3E4A-B518-BAA8F9837E69}"/>
              </a:ext>
            </a:extLst>
          </p:cNvPr>
          <p:cNvSpPr txBox="1"/>
          <p:nvPr/>
        </p:nvSpPr>
        <p:spPr>
          <a:xfrm>
            <a:off x="484300" y="2131105"/>
            <a:ext cx="9075335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i="1" dirty="0"/>
              <a:t>Question)</a:t>
            </a:r>
          </a:p>
          <a:p>
            <a:pPr>
              <a:lnSpc>
                <a:spcPct val="200000"/>
              </a:lnSpc>
            </a:pPr>
            <a:r>
              <a:rPr kumimoji="1" lang="ko-KR" altLang="en-US" b="1" i="1" dirty="0"/>
              <a:t>다음 중</a:t>
            </a:r>
            <a:r>
              <a:rPr kumimoji="1" lang="en-US" altLang="ko-KR" b="1" i="1" dirty="0"/>
              <a:t>,</a:t>
            </a:r>
            <a:r>
              <a:rPr kumimoji="1" lang="ko-KR" altLang="en-US" b="1" i="1" dirty="0"/>
              <a:t> 계절성</a:t>
            </a:r>
            <a:r>
              <a:rPr kumimoji="1" lang="en-US" altLang="ko-KR" b="1" i="1" dirty="0"/>
              <a:t>/</a:t>
            </a:r>
            <a:r>
              <a:rPr kumimoji="1" lang="ko-KR" altLang="en-US" b="1" i="1" dirty="0"/>
              <a:t>추세가 존재하는 </a:t>
            </a:r>
            <a:r>
              <a:rPr kumimoji="1" lang="ko-KR" altLang="en-US" b="1" i="1" dirty="0" err="1"/>
              <a:t>시계열은</a:t>
            </a:r>
            <a:r>
              <a:rPr kumimoji="1" lang="en-US" altLang="ko-KR" b="1" i="1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>
                <a:solidFill>
                  <a:srgbClr val="FF0000"/>
                </a:solidFill>
              </a:rPr>
              <a:t>추세 </a:t>
            </a:r>
            <a:r>
              <a:rPr kumimoji="1" lang="en-US" altLang="ko-KR" b="1" dirty="0">
                <a:solidFill>
                  <a:srgbClr val="FF0000"/>
                </a:solidFill>
              </a:rPr>
              <a:t>: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(a), (e), (</a:t>
            </a:r>
            <a:r>
              <a:rPr kumimoji="1" lang="en-US" altLang="ko-KR" b="1" dirty="0" err="1">
                <a:solidFill>
                  <a:srgbClr val="FF0000"/>
                </a:solidFill>
              </a:rPr>
              <a:t>i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>
                <a:solidFill>
                  <a:srgbClr val="FF0000"/>
                </a:solidFill>
              </a:rPr>
              <a:t>계절성 </a:t>
            </a:r>
            <a:r>
              <a:rPr kumimoji="1" lang="en-US" altLang="ko-KR" b="1" dirty="0">
                <a:solidFill>
                  <a:srgbClr val="FF0000"/>
                </a:solidFill>
              </a:rPr>
              <a:t>: (d), (g), (h), (</a:t>
            </a:r>
            <a:r>
              <a:rPr kumimoji="1" lang="en-US" altLang="ko-KR" b="1" dirty="0" err="1">
                <a:solidFill>
                  <a:srgbClr val="FF0000"/>
                </a:solidFill>
              </a:rPr>
              <a:t>i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317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3.</a:t>
            </a:r>
            <a:r>
              <a:rPr kumimoji="1" lang="ko-KR" altLang="en-US" sz="2000" dirty="0">
                <a:latin typeface="+mj-ea"/>
                <a:ea typeface="+mj-ea"/>
              </a:rPr>
              <a:t> 통계학이란</a:t>
            </a:r>
            <a:r>
              <a:rPr kumimoji="1" lang="en-US" altLang="ko-KR" sz="2000" dirty="0">
                <a:latin typeface="+mj-ea"/>
                <a:ea typeface="+mj-ea"/>
              </a:rPr>
              <a:t>?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통계학 </a:t>
            </a:r>
            <a:r>
              <a:rPr kumimoji="1" lang="en-US" altLang="ko-KR" b="1" dirty="0"/>
              <a:t>(Statistics) </a:t>
            </a:r>
            <a:r>
              <a:rPr kumimoji="1" lang="ko-KR" altLang="en-US" b="1" dirty="0"/>
              <a:t>이란</a:t>
            </a:r>
            <a:r>
              <a:rPr kumimoji="1" lang="en-US" altLang="ko-KR" b="1" dirty="0"/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7301353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데이터</a:t>
            </a:r>
            <a:r>
              <a:rPr kumimoji="1" lang="ko-KR" altLang="en-US" dirty="0"/>
              <a:t>를 </a:t>
            </a:r>
            <a:r>
              <a:rPr kumimoji="1" lang="ko-KR" altLang="en-US" b="1" dirty="0">
                <a:solidFill>
                  <a:srgbClr val="FF0000"/>
                </a:solidFill>
              </a:rPr>
              <a:t>수집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분석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및 해석</a:t>
            </a:r>
            <a:r>
              <a:rPr kumimoji="1" lang="ko-KR" altLang="en-US" dirty="0"/>
              <a:t>하는 학문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이를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현상을 이해하고 예측하는 데 도움을 얻을 수 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B472-17C9-6544-BF88-36B2A30DE536}"/>
              </a:ext>
            </a:extLst>
          </p:cNvPr>
          <p:cNvSpPr txBox="1"/>
          <p:nvPr/>
        </p:nvSpPr>
        <p:spPr>
          <a:xfrm>
            <a:off x="483320" y="3463537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통계학의 두 분야</a:t>
            </a:r>
            <a:endParaRPr kumimoji="1"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E5FBB-F578-9C4F-8B74-A1C4AA1CFEE3}"/>
              </a:ext>
            </a:extLst>
          </p:cNvPr>
          <p:cNvSpPr txBox="1"/>
          <p:nvPr/>
        </p:nvSpPr>
        <p:spPr>
          <a:xfrm>
            <a:off x="483320" y="4153189"/>
            <a:ext cx="7301353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dirty="0"/>
              <a:t>기술 통계학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dirty="0"/>
              <a:t>추론 통계학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006787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이동 평균법 </a:t>
            </a:r>
            <a:r>
              <a:rPr kumimoji="1" lang="en-US" altLang="ko-KR" b="1" dirty="0">
                <a:solidFill>
                  <a:srgbClr val="FF0000"/>
                </a:solidFill>
              </a:rPr>
              <a:t>( Moving Average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Moving : </a:t>
            </a:r>
            <a:r>
              <a:rPr kumimoji="1" lang="ko-KR" altLang="en-US" dirty="0"/>
              <a:t>움직이는</a:t>
            </a:r>
            <a:r>
              <a:rPr kumimoji="1" lang="en-US" altLang="ko-KR" dirty="0"/>
              <a:t>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Average : </a:t>
            </a:r>
            <a:r>
              <a:rPr kumimoji="1" lang="ko-KR" altLang="en-US" dirty="0"/>
              <a:t>평균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=&gt;</a:t>
            </a:r>
            <a:r>
              <a:rPr kumimoji="1" lang="ko-KR" altLang="en-US" dirty="0"/>
              <a:t> 평균값을 움직이면서 계산한다</a:t>
            </a:r>
            <a:r>
              <a:rPr kumimoji="1" lang="en-US" altLang="ko-KR" dirty="0"/>
              <a:t>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8352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이동 평균법 </a:t>
            </a:r>
            <a:r>
              <a:rPr kumimoji="1" lang="en-US" altLang="ko-KR" b="1" dirty="0">
                <a:solidFill>
                  <a:srgbClr val="FF0000"/>
                </a:solidFill>
              </a:rPr>
              <a:t>( Moving Average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Moving : </a:t>
            </a:r>
            <a:r>
              <a:rPr kumimoji="1" lang="ko-KR" altLang="en-US" dirty="0"/>
              <a:t>움직이는</a:t>
            </a:r>
            <a:r>
              <a:rPr kumimoji="1" lang="en-US" altLang="ko-KR" dirty="0"/>
              <a:t>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Average : </a:t>
            </a:r>
            <a:r>
              <a:rPr kumimoji="1" lang="ko-KR" altLang="en-US" dirty="0"/>
              <a:t>평균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=&gt;</a:t>
            </a:r>
            <a:r>
              <a:rPr kumimoji="1" lang="ko-KR" altLang="en-US" dirty="0"/>
              <a:t> 평균값을 움직이면서 계산한다</a:t>
            </a:r>
            <a:r>
              <a:rPr kumimoji="1" lang="en-US" altLang="ko-KR" dirty="0"/>
              <a:t>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00A688-BC67-A04D-B28F-8BFA8F444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260" y="1161921"/>
            <a:ext cx="6434824" cy="45422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0CCEDDE-FC0F-D64D-BB11-DF1C8B5BC7F5}"/>
              </a:ext>
            </a:extLst>
          </p:cNvPr>
          <p:cNvSpPr/>
          <p:nvPr/>
        </p:nvSpPr>
        <p:spPr>
          <a:xfrm>
            <a:off x="9177609" y="5827300"/>
            <a:ext cx="184537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docs.wavefront.com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images</a:t>
            </a:r>
            <a:r>
              <a:rPr lang="ko-KR" altLang="en-US" sz="500" dirty="0"/>
              <a:t>/5sec_moving_window.png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10CC1F-E48B-F140-B717-EA00DA07648B}"/>
              </a:ext>
            </a:extLst>
          </p:cNvPr>
          <p:cNvCxnSpPr/>
          <p:nvPr/>
        </p:nvCxnSpPr>
        <p:spPr>
          <a:xfrm flipH="1">
            <a:off x="4251366" y="2624447"/>
            <a:ext cx="2232561" cy="267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AD7FF5-4931-7542-A3D2-BF8E0ED072D6}"/>
              </a:ext>
            </a:extLst>
          </p:cNvPr>
          <p:cNvSpPr txBox="1"/>
          <p:nvPr/>
        </p:nvSpPr>
        <p:spPr>
          <a:xfrm>
            <a:off x="2220686" y="5253152"/>
            <a:ext cx="228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3F97"/>
                </a:solidFill>
              </a:rPr>
              <a:t>Window ( size = 5 )</a:t>
            </a:r>
            <a:endParaRPr kumimoji="1" lang="ko-KR" altLang="en-US" b="1" dirty="0">
              <a:solidFill>
                <a:srgbClr val="003F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02005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이동 평균법 </a:t>
            </a:r>
            <a:r>
              <a:rPr kumimoji="1" lang="en-US" altLang="ko-KR" b="1" dirty="0">
                <a:solidFill>
                  <a:srgbClr val="FF0000"/>
                </a:solidFill>
              </a:rPr>
              <a:t>( Moving Average )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Ex) [ 10,15,20,25,20,15,20,30, 25, 15 ]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28426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이동 평균법 </a:t>
            </a:r>
            <a:r>
              <a:rPr kumimoji="1" lang="en-US" altLang="ko-KR" b="1" dirty="0">
                <a:solidFill>
                  <a:srgbClr val="FF0000"/>
                </a:solidFill>
              </a:rPr>
              <a:t>( Moving Average )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Ex) [ 10,15,20,25,20,15,20,30, 25, 15 ]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Window size = 3</a:t>
            </a:r>
          </a:p>
          <a:p>
            <a:pPr marL="1200150" lvl="2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(10+15+20)/3 , (15+20+25)/3 , (20+25+20)/3  …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1049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이동 평균법 </a:t>
            </a:r>
            <a:r>
              <a:rPr kumimoji="1" lang="en-US" altLang="ko-KR" b="1" dirty="0">
                <a:solidFill>
                  <a:srgbClr val="FF0000"/>
                </a:solidFill>
              </a:rPr>
              <a:t>( Moving Average )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Ex) [ 10,15,20,25,20,15,20,30, 25, 15 ]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Window size = 3</a:t>
            </a:r>
          </a:p>
          <a:p>
            <a:pPr marL="1200150" lvl="2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(10+15+20)/3 , (15+20+25)/3 , (20+25+20)/3  …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Window size =4</a:t>
            </a:r>
          </a:p>
          <a:p>
            <a:pPr marL="1200150" lvl="2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(10+15+20+25)/4 , (15+20+25+20)/4, (20+25+20+15)/4, …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73712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이동 평균법 </a:t>
            </a:r>
            <a:r>
              <a:rPr kumimoji="1" lang="en-US" altLang="ko-KR" b="1" dirty="0">
                <a:solidFill>
                  <a:srgbClr val="FF0000"/>
                </a:solidFill>
              </a:rPr>
              <a:t>( Moving Average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이동 평균을 계산한 값을 대상으로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다시 한번 이동 평균을 계산할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990ED9-4F87-2548-BD04-CFFDA298ED44}"/>
              </a:ext>
            </a:extLst>
          </p:cNvPr>
          <p:cNvSpPr/>
          <p:nvPr/>
        </p:nvSpPr>
        <p:spPr>
          <a:xfrm>
            <a:off x="9164682" y="6542486"/>
            <a:ext cx="143981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otexts.com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fppkr</a:t>
            </a:r>
            <a:r>
              <a:rPr lang="ko-KR" altLang="en-US" sz="500" dirty="0"/>
              <a:t>/</a:t>
            </a:r>
            <a:r>
              <a:rPr lang="ko-KR" altLang="en-US" sz="500" dirty="0" err="1"/>
              <a:t>moving-averages.html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134171719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이동 평균법 </a:t>
            </a:r>
            <a:r>
              <a:rPr kumimoji="1" lang="en-US" altLang="ko-KR" b="1" dirty="0">
                <a:solidFill>
                  <a:srgbClr val="FF0000"/>
                </a:solidFill>
              </a:rPr>
              <a:t>( Moving Average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이동 평균을 계산한 값을 대상으로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다시 한번 이동 평균을 계산할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3D4441-37EF-884E-9C54-2AB790D21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951" y="1051355"/>
            <a:ext cx="5087231" cy="53988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71B622-2395-E044-AB48-0D72CE73E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86" y="4687541"/>
            <a:ext cx="6015156" cy="10764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990ED9-4F87-2548-BD04-CFFDA298ED44}"/>
              </a:ext>
            </a:extLst>
          </p:cNvPr>
          <p:cNvSpPr/>
          <p:nvPr/>
        </p:nvSpPr>
        <p:spPr>
          <a:xfrm>
            <a:off x="9164682" y="6542486"/>
            <a:ext cx="143981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otexts.com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fppkr</a:t>
            </a:r>
            <a:r>
              <a:rPr lang="ko-KR" altLang="en-US" sz="500" dirty="0"/>
              <a:t>/</a:t>
            </a:r>
            <a:r>
              <a:rPr lang="ko-KR" altLang="en-US" sz="500" dirty="0" err="1"/>
              <a:t>moving-averages.html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68291385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이동 평균법 </a:t>
            </a:r>
            <a:r>
              <a:rPr kumimoji="1" lang="en-US" altLang="ko-KR" b="1" dirty="0">
                <a:solidFill>
                  <a:srgbClr val="FF0000"/>
                </a:solidFill>
              </a:rPr>
              <a:t>( Moving Average )</a:t>
            </a:r>
          </a:p>
          <a:p>
            <a:pPr>
              <a:lnSpc>
                <a:spcPct val="200000"/>
              </a:lnSpc>
            </a:pP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35A811-E639-A74B-B733-D97EFC26A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14" y="3174922"/>
            <a:ext cx="5764562" cy="2819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B56BA-12C6-4240-BC9C-3BDB83F9F804}"/>
              </a:ext>
            </a:extLst>
          </p:cNvPr>
          <p:cNvSpPr txBox="1"/>
          <p:nvPr/>
        </p:nvSpPr>
        <p:spPr>
          <a:xfrm>
            <a:off x="5492337" y="5232174"/>
            <a:ext cx="613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5-MA : Window size=5</a:t>
            </a:r>
            <a:r>
              <a:rPr kumimoji="1" lang="ko-KR" altLang="en-US" dirty="0">
                <a:solidFill>
                  <a:srgbClr val="FF0000"/>
                </a:solidFill>
              </a:rPr>
              <a:t>인 이동 평균법</a:t>
            </a:r>
            <a:r>
              <a:rPr kumimoji="1" lang="en-US" altLang="ko-KR" dirty="0">
                <a:solidFill>
                  <a:srgbClr val="FF0000"/>
                </a:solidFill>
              </a:rPr>
              <a:t>(Moving Average)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8DE3F-D3F8-A34E-B10F-7B05C91010D2}"/>
              </a:ext>
            </a:extLst>
          </p:cNvPr>
          <p:cNvSpPr txBox="1"/>
          <p:nvPr/>
        </p:nvSpPr>
        <p:spPr>
          <a:xfrm>
            <a:off x="5773221" y="2197998"/>
            <a:ext cx="5577774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이동평균법의 효과 </a:t>
            </a:r>
            <a:r>
              <a:rPr kumimoji="1" lang="en-US" altLang="ko-KR" dirty="0"/>
              <a:t>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시계열이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부드러워지는</a:t>
            </a:r>
            <a:r>
              <a:rPr kumimoji="1" lang="en-US" altLang="ko-KR" b="1" dirty="0">
                <a:solidFill>
                  <a:srgbClr val="FF0000"/>
                </a:solidFill>
              </a:rPr>
              <a:t>(smooth)</a:t>
            </a:r>
            <a:r>
              <a:rPr kumimoji="1" lang="ko-KR" altLang="en-US" b="1" dirty="0">
                <a:solidFill>
                  <a:srgbClr val="FF0000"/>
                </a:solidFill>
              </a:rPr>
              <a:t> 효과</a:t>
            </a:r>
            <a:r>
              <a:rPr kumimoji="1" lang="ko-KR" altLang="en-US" dirty="0"/>
              <a:t>가 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전체적인 </a:t>
            </a:r>
            <a:r>
              <a:rPr kumimoji="1" lang="ko-KR" altLang="en-US" b="1" dirty="0">
                <a:solidFill>
                  <a:srgbClr val="FF0000"/>
                </a:solidFill>
              </a:rPr>
              <a:t>시계열의 추세</a:t>
            </a:r>
            <a:r>
              <a:rPr kumimoji="1" lang="ko-KR" altLang="en-US" dirty="0"/>
              <a:t>를 파악할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31866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이동 평균법 </a:t>
            </a:r>
            <a:r>
              <a:rPr kumimoji="1" lang="en-US" altLang="ko-KR" b="1" dirty="0">
                <a:solidFill>
                  <a:srgbClr val="FF0000"/>
                </a:solidFill>
              </a:rPr>
              <a:t>( Moving Average )</a:t>
            </a:r>
          </a:p>
          <a:p>
            <a:pPr>
              <a:lnSpc>
                <a:spcPct val="200000"/>
              </a:lnSpc>
            </a:pP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8DE3F-D3F8-A34E-B10F-7B05C91010D2}"/>
              </a:ext>
            </a:extLst>
          </p:cNvPr>
          <p:cNvSpPr txBox="1"/>
          <p:nvPr/>
        </p:nvSpPr>
        <p:spPr>
          <a:xfrm>
            <a:off x="265486" y="5122792"/>
            <a:ext cx="5577774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Window Size </a:t>
            </a:r>
            <a:r>
              <a:rPr kumimoji="1" lang="ko-KR" altLang="en-US" dirty="0"/>
              <a:t>변화에 따른 추세의 차이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051B7E-A00A-BC46-A9F6-BECD80C58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528" y="1492457"/>
            <a:ext cx="7433955" cy="46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815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이동 평균법 </a:t>
            </a:r>
            <a:r>
              <a:rPr kumimoji="1" lang="en-US" altLang="ko-KR" b="1" dirty="0">
                <a:solidFill>
                  <a:srgbClr val="FF0000"/>
                </a:solidFill>
              </a:rPr>
              <a:t>( Moving Average )</a:t>
            </a:r>
          </a:p>
          <a:p>
            <a:pPr>
              <a:lnSpc>
                <a:spcPct val="200000"/>
              </a:lnSpc>
            </a:pP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8DE3F-D3F8-A34E-B10F-7B05C91010D2}"/>
              </a:ext>
            </a:extLst>
          </p:cNvPr>
          <p:cNvSpPr txBox="1"/>
          <p:nvPr/>
        </p:nvSpPr>
        <p:spPr>
          <a:xfrm>
            <a:off x="1298640" y="3736603"/>
            <a:ext cx="9187272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i="1" dirty="0"/>
              <a:t>Question) </a:t>
            </a:r>
            <a:r>
              <a:rPr kumimoji="1" lang="ko-KR" altLang="en-US" b="1" i="1" dirty="0" err="1"/>
              <a:t>이상치에</a:t>
            </a:r>
            <a:r>
              <a:rPr kumimoji="1" lang="ko-KR" altLang="en-US" b="1" i="1" dirty="0"/>
              <a:t> 영향을 덜 받기 위해서는</a:t>
            </a:r>
            <a:r>
              <a:rPr kumimoji="1" lang="en-US" altLang="ko-KR" b="1" i="1" dirty="0"/>
              <a:t>,</a:t>
            </a:r>
            <a:r>
              <a:rPr kumimoji="1" lang="ko-KR" altLang="en-US" b="1" i="1" dirty="0"/>
              <a:t> </a:t>
            </a:r>
            <a:r>
              <a:rPr kumimoji="1" lang="en-US" altLang="ko-KR" b="1" i="1" dirty="0"/>
              <a:t>window size</a:t>
            </a:r>
            <a:r>
              <a:rPr kumimoji="1" lang="ko-KR" altLang="en-US" b="1" i="1" dirty="0" err="1"/>
              <a:t>를</a:t>
            </a:r>
            <a:r>
              <a:rPr kumimoji="1" lang="ko-KR" altLang="en-US" b="1" i="1" dirty="0"/>
              <a:t> 늘려야</a:t>
            </a:r>
            <a:r>
              <a:rPr kumimoji="1" lang="en-US" altLang="ko-KR" b="1" i="1" dirty="0"/>
              <a:t>/</a:t>
            </a:r>
            <a:r>
              <a:rPr kumimoji="1" lang="ko-KR" altLang="en-US" b="1" i="1" dirty="0"/>
              <a:t>줄여야 한다</a:t>
            </a:r>
            <a:r>
              <a:rPr kumimoji="1" lang="en-US" altLang="ko-KR" b="1" i="1" dirty="0"/>
              <a:t>?</a:t>
            </a:r>
            <a:endParaRPr kumimoji="1"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67263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3.</a:t>
            </a:r>
            <a:r>
              <a:rPr kumimoji="1" lang="ko-KR" altLang="en-US" sz="2000" dirty="0">
                <a:latin typeface="+mj-ea"/>
              </a:rPr>
              <a:t> 통계학이란</a:t>
            </a:r>
            <a:r>
              <a:rPr kumimoji="1" lang="en-US" altLang="ko-KR" sz="2000" dirty="0">
                <a:latin typeface="+mj-ea"/>
              </a:rPr>
              <a:t>?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기술 통계학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B472-17C9-6544-BF88-36B2A30DE536}"/>
              </a:ext>
            </a:extLst>
          </p:cNvPr>
          <p:cNvSpPr txBox="1"/>
          <p:nvPr/>
        </p:nvSpPr>
        <p:spPr>
          <a:xfrm>
            <a:off x="483320" y="2116338"/>
            <a:ext cx="10001611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데이터를 요약하고 설명</a:t>
            </a:r>
            <a:r>
              <a:rPr kumimoji="1" lang="ko-KR" altLang="en-US" dirty="0"/>
              <a:t>하는 데 집중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한 학급에 있는 학생들의 몸무게의 평균은</a:t>
            </a:r>
            <a:r>
              <a:rPr kumimoji="1"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023174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이동 평균법 </a:t>
            </a:r>
            <a:r>
              <a:rPr kumimoji="1" lang="en-US" altLang="ko-KR" b="1" dirty="0">
                <a:solidFill>
                  <a:srgbClr val="FF0000"/>
                </a:solidFill>
              </a:rPr>
              <a:t>( Moving Average )</a:t>
            </a:r>
          </a:p>
          <a:p>
            <a:pPr>
              <a:lnSpc>
                <a:spcPct val="200000"/>
              </a:lnSpc>
            </a:pP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8DE3F-D3F8-A34E-B10F-7B05C91010D2}"/>
              </a:ext>
            </a:extLst>
          </p:cNvPr>
          <p:cNvSpPr txBox="1"/>
          <p:nvPr/>
        </p:nvSpPr>
        <p:spPr>
          <a:xfrm>
            <a:off x="1298640" y="3736603"/>
            <a:ext cx="9187272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i="1" dirty="0"/>
              <a:t>Question) </a:t>
            </a:r>
            <a:r>
              <a:rPr kumimoji="1" lang="ko-KR" altLang="en-US" b="1" i="1" dirty="0" err="1"/>
              <a:t>이상치에</a:t>
            </a:r>
            <a:r>
              <a:rPr kumimoji="1" lang="ko-KR" altLang="en-US" b="1" i="1" dirty="0"/>
              <a:t> 영향을 덜 받기 위해서는</a:t>
            </a:r>
            <a:r>
              <a:rPr kumimoji="1" lang="en-US" altLang="ko-KR" b="1" i="1" dirty="0"/>
              <a:t>,</a:t>
            </a:r>
            <a:r>
              <a:rPr kumimoji="1" lang="ko-KR" altLang="en-US" b="1" i="1" dirty="0"/>
              <a:t> </a:t>
            </a:r>
            <a:r>
              <a:rPr kumimoji="1" lang="en-US" altLang="ko-KR" b="1" i="1" dirty="0"/>
              <a:t>window size</a:t>
            </a:r>
            <a:r>
              <a:rPr kumimoji="1" lang="ko-KR" altLang="en-US" b="1" i="1" dirty="0" err="1"/>
              <a:t>를</a:t>
            </a:r>
            <a:r>
              <a:rPr kumimoji="1" lang="ko-KR" altLang="en-US" b="1" i="1" dirty="0"/>
              <a:t> </a:t>
            </a:r>
            <a:r>
              <a:rPr kumimoji="1" lang="ko-KR" altLang="en-US" b="1" i="1" dirty="0">
                <a:solidFill>
                  <a:srgbClr val="FF0000"/>
                </a:solidFill>
              </a:rPr>
              <a:t>늘려야</a:t>
            </a:r>
            <a:r>
              <a:rPr kumimoji="1" lang="en-US" altLang="ko-KR" b="1" i="1" dirty="0"/>
              <a:t>/</a:t>
            </a:r>
            <a:r>
              <a:rPr kumimoji="1" lang="ko-KR" altLang="en-US" b="1" i="1" dirty="0"/>
              <a:t>줄여야 한다</a:t>
            </a:r>
            <a:r>
              <a:rPr kumimoji="1" lang="en-US" altLang="ko-KR" b="1" i="1" dirty="0"/>
              <a:t>?</a:t>
            </a:r>
            <a:endParaRPr kumimoji="1"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71377968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228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지수평활법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Exponential Smoothing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추세나 계절성 패턴이 없는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데이터를 예측하는 데 좋다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기본 아이디어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미래 예측을 위해서는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오래된 값보다 최근 값이 더 중요하다</a:t>
            </a:r>
            <a:r>
              <a:rPr kumimoji="1" lang="en-US" altLang="ko-KR" b="1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2000" b="1" i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022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404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지수평활법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Exponential Smoothing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추세나 계절성 패턴이 없는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데이터를 예측하는 데 좋다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기본 아이디어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미래 예측을 위해서는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오래된 값보다 최근 값이 더 중요하다</a:t>
            </a:r>
            <a:r>
              <a:rPr kumimoji="1" lang="en-US" altLang="ko-KR" b="1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 2023.4</a:t>
            </a:r>
            <a:r>
              <a:rPr kumimoji="1" lang="ko-KR" altLang="en-US" dirty="0"/>
              <a:t>분기 생산량 예측을 위해서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</a:t>
            </a:r>
            <a:r>
              <a:rPr kumimoji="1" lang="ko-KR" altLang="en-US" dirty="0"/>
              <a:t>더 최근인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2023.3</a:t>
            </a:r>
            <a:r>
              <a:rPr kumimoji="1" lang="ko-KR" altLang="en-US" dirty="0"/>
              <a:t>분기 생산량이 더 유용</a:t>
            </a:r>
            <a:r>
              <a:rPr kumimoji="1" lang="en-US" altLang="ko-KR" dirty="0"/>
              <a:t>?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(</a:t>
            </a:r>
            <a:r>
              <a:rPr kumimoji="1" lang="ko-KR" altLang="en-US" dirty="0"/>
              <a:t>더 오래된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2003.3</a:t>
            </a:r>
            <a:r>
              <a:rPr kumimoji="1" lang="ko-KR" altLang="en-US" dirty="0"/>
              <a:t>분기 생산량이 더 유용</a:t>
            </a:r>
            <a:r>
              <a:rPr kumimoji="1" lang="en-US" altLang="ko-KR" dirty="0"/>
              <a:t>?</a:t>
            </a:r>
          </a:p>
          <a:p>
            <a:pPr algn="ctr">
              <a:lnSpc>
                <a:spcPct val="200000"/>
              </a:lnSpc>
            </a:pPr>
            <a:r>
              <a:rPr kumimoji="1" lang="ko-KR" altLang="en-US" sz="2000" b="1" i="1" dirty="0"/>
              <a:t>미래 예측을 위해</a:t>
            </a:r>
            <a:r>
              <a:rPr kumimoji="1" lang="en-US" altLang="ko-KR" sz="2000" b="1" i="1" dirty="0"/>
              <a:t>,</a:t>
            </a:r>
            <a:r>
              <a:rPr kumimoji="1" lang="ko-KR" altLang="en-US" sz="2000" b="1" i="1" dirty="0"/>
              <a:t> 최근 값에 더 높은 가중치를 부여하자</a:t>
            </a:r>
            <a:r>
              <a:rPr kumimoji="1" lang="en-US" altLang="ko-KR" sz="2000" b="1" i="1" dirty="0"/>
              <a:t>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114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지수평활법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Exponential Smoothing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가중평균이란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(weighted average)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여러 데이터에 대해서 평균을 계산할 것인데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각각 다른 가중치를 부여하는 것</a:t>
            </a:r>
            <a:r>
              <a:rPr kumimoji="1" lang="en-US" altLang="ko-KR" dirty="0"/>
              <a:t>!</a:t>
            </a:r>
            <a:endParaRPr kumimoji="1" lang="en-US" altLang="ko-KR" sz="2000" b="1" i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17985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지수평활법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Exponential Smoothing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가중평균 예시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Picture 2" descr="How is Weighted Average in Excel Calculated? Formula, Examples">
            <a:extLst>
              <a:ext uri="{FF2B5EF4-FFF2-40B4-BE49-F238E27FC236}">
                <a16:creationId xmlns:a16="http://schemas.microsoft.com/office/drawing/2014/main" id="{9D573CDA-951D-69CA-AF8A-1E8F82FFD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479" y="2835141"/>
            <a:ext cx="7911746" cy="330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9B4C9-17B1-D78F-662A-AFCDB43B0A23}"/>
              </a:ext>
            </a:extLst>
          </p:cNvPr>
          <p:cNvSpPr txBox="1"/>
          <p:nvPr/>
        </p:nvSpPr>
        <p:spPr>
          <a:xfrm>
            <a:off x="7815262" y="6226279"/>
            <a:ext cx="6099858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cdn.educba.com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academy</a:t>
            </a:r>
            <a:r>
              <a:rPr lang="ko-KR" altLang="en-US" sz="500" dirty="0"/>
              <a:t>/</a:t>
            </a:r>
            <a:r>
              <a:rPr lang="ko-KR" altLang="en-US" sz="500" dirty="0" err="1"/>
              <a:t>wp-content</a:t>
            </a:r>
            <a:r>
              <a:rPr lang="ko-KR" altLang="en-US" sz="500" dirty="0"/>
              <a:t>/</a:t>
            </a:r>
            <a:r>
              <a:rPr lang="ko-KR" altLang="en-US" sz="500" dirty="0" err="1"/>
              <a:t>uploads</a:t>
            </a:r>
            <a:r>
              <a:rPr lang="ko-KR" altLang="en-US" sz="500" dirty="0"/>
              <a:t>/2019/11/</a:t>
            </a:r>
            <a:r>
              <a:rPr lang="ko-KR" altLang="en-US" sz="500" dirty="0" err="1"/>
              <a:t>Weighted-Average-in-Excel.jpg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23853031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지수평활법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Exponential Smoothing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533DE5-64DF-6943-9E6D-5A842C3E4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68" y="2900464"/>
            <a:ext cx="11086576" cy="8361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7700D-2491-CA4E-9595-DAE95E6B5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16" y="2377315"/>
            <a:ext cx="1518310" cy="438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21CE0C-76F2-614E-A2FE-CB549646DC41}"/>
              </a:ext>
            </a:extLst>
          </p:cNvPr>
          <p:cNvSpPr txBox="1"/>
          <p:nvPr/>
        </p:nvSpPr>
        <p:spPr>
          <a:xfrm>
            <a:off x="9290745" y="2218564"/>
            <a:ext cx="224012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:</a:t>
            </a:r>
            <a:r>
              <a:rPr kumimoji="1" lang="ko-KR" altLang="en-US" dirty="0"/>
              <a:t> 평활 매개변수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569178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지수평활법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Exponential Smoothing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533DE5-64DF-6943-9E6D-5A842C3E4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68" y="2900464"/>
            <a:ext cx="11086576" cy="8361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7700D-2491-CA4E-9595-DAE95E6B5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16" y="2377315"/>
            <a:ext cx="1518310" cy="438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21CE0C-76F2-614E-A2FE-CB549646DC41}"/>
              </a:ext>
            </a:extLst>
          </p:cNvPr>
          <p:cNvSpPr txBox="1"/>
          <p:nvPr/>
        </p:nvSpPr>
        <p:spPr>
          <a:xfrm>
            <a:off x="9290745" y="2218564"/>
            <a:ext cx="224012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:</a:t>
            </a:r>
            <a:r>
              <a:rPr kumimoji="1" lang="ko-KR" altLang="en-US" dirty="0"/>
              <a:t> 평활 매개변수</a:t>
            </a:r>
            <a:endParaRPr kumimoji="1"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648CD4-482D-E743-B2B4-7AEB09C0D03A}"/>
              </a:ext>
            </a:extLst>
          </p:cNvPr>
          <p:cNvSpPr/>
          <p:nvPr/>
        </p:nvSpPr>
        <p:spPr>
          <a:xfrm>
            <a:off x="484300" y="3040083"/>
            <a:ext cx="1605757" cy="807522"/>
          </a:xfrm>
          <a:prstGeom prst="rect">
            <a:avLst/>
          </a:prstGeom>
          <a:noFill/>
          <a:ln w="38100">
            <a:solidFill>
              <a:srgbClr val="003F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3F9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82937-D7E6-774C-8CD5-964D3DEE28B4}"/>
              </a:ext>
            </a:extLst>
          </p:cNvPr>
          <p:cNvSpPr txBox="1"/>
          <p:nvPr/>
        </p:nvSpPr>
        <p:spPr>
          <a:xfrm>
            <a:off x="340708" y="3871940"/>
            <a:ext cx="224012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solidFill>
                  <a:srgbClr val="003F97"/>
                </a:solidFill>
              </a:rPr>
              <a:t>T+1 </a:t>
            </a:r>
            <a:r>
              <a:rPr kumimoji="1" lang="ko-KR" altLang="en-US" dirty="0">
                <a:solidFill>
                  <a:srgbClr val="003F97"/>
                </a:solidFill>
              </a:rPr>
              <a:t>시점의 </a:t>
            </a:r>
            <a:r>
              <a:rPr kumimoji="1" lang="ko-KR" altLang="en-US" dirty="0" err="1">
                <a:solidFill>
                  <a:srgbClr val="003F97"/>
                </a:solidFill>
              </a:rPr>
              <a:t>예측값</a:t>
            </a:r>
            <a:endParaRPr kumimoji="1" lang="en-US" altLang="ko-KR" dirty="0">
              <a:solidFill>
                <a:srgbClr val="003F97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A17E9-F3D1-5A4E-8227-C6FBDC7F528D}"/>
              </a:ext>
            </a:extLst>
          </p:cNvPr>
          <p:cNvSpPr/>
          <p:nvPr/>
        </p:nvSpPr>
        <p:spPr>
          <a:xfrm>
            <a:off x="2916763" y="3064418"/>
            <a:ext cx="503332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E642BE-CF1D-BF41-BD45-D0BA3A10C928}"/>
              </a:ext>
            </a:extLst>
          </p:cNvPr>
          <p:cNvSpPr/>
          <p:nvPr/>
        </p:nvSpPr>
        <p:spPr>
          <a:xfrm>
            <a:off x="5718044" y="3064418"/>
            <a:ext cx="967764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1B896-8D84-E949-B929-F49EFF7B51CD}"/>
              </a:ext>
            </a:extLst>
          </p:cNvPr>
          <p:cNvSpPr/>
          <p:nvPr/>
        </p:nvSpPr>
        <p:spPr>
          <a:xfrm>
            <a:off x="9124283" y="3051958"/>
            <a:ext cx="967764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BA7A5-2AC7-B344-872D-A8A56E285C27}"/>
              </a:ext>
            </a:extLst>
          </p:cNvPr>
          <p:cNvSpPr txBox="1"/>
          <p:nvPr/>
        </p:nvSpPr>
        <p:spPr>
          <a:xfrm>
            <a:off x="2536520" y="3879227"/>
            <a:ext cx="224012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</a:t>
            </a:r>
            <a:r>
              <a:rPr kumimoji="1" lang="ko-KR" altLang="en-US" dirty="0">
                <a:solidFill>
                  <a:srgbClr val="FF0000"/>
                </a:solidFill>
              </a:rPr>
              <a:t> 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6B27F8-6CE2-704F-8B78-BA9FC2E32BBF}"/>
              </a:ext>
            </a:extLst>
          </p:cNvPr>
          <p:cNvSpPr txBox="1"/>
          <p:nvPr/>
        </p:nvSpPr>
        <p:spPr>
          <a:xfrm>
            <a:off x="5580232" y="3900557"/>
            <a:ext cx="224012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T-1</a:t>
            </a:r>
            <a:r>
              <a:rPr kumimoji="1" lang="ko-KR" altLang="en-US" dirty="0">
                <a:solidFill>
                  <a:srgbClr val="FF0000"/>
                </a:solidFill>
              </a:rPr>
              <a:t> 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025AB-A80D-E84B-B8FF-00E4F9CB9097}"/>
              </a:ext>
            </a:extLst>
          </p:cNvPr>
          <p:cNvSpPr txBox="1"/>
          <p:nvPr/>
        </p:nvSpPr>
        <p:spPr>
          <a:xfrm>
            <a:off x="8855843" y="3919078"/>
            <a:ext cx="224012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T-2</a:t>
            </a:r>
            <a:r>
              <a:rPr kumimoji="1" lang="ko-KR" altLang="en-US" dirty="0">
                <a:solidFill>
                  <a:srgbClr val="FF0000"/>
                </a:solidFill>
              </a:rPr>
              <a:t> 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2288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지수평활법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Exponential Smoothing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533DE5-64DF-6943-9E6D-5A842C3E4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68" y="2900464"/>
            <a:ext cx="11086576" cy="8361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7700D-2491-CA4E-9595-DAE95E6B5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16" y="2377315"/>
            <a:ext cx="1518310" cy="438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21CE0C-76F2-614E-A2FE-CB549646DC41}"/>
              </a:ext>
            </a:extLst>
          </p:cNvPr>
          <p:cNvSpPr txBox="1"/>
          <p:nvPr/>
        </p:nvSpPr>
        <p:spPr>
          <a:xfrm>
            <a:off x="9290745" y="2218564"/>
            <a:ext cx="224012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:</a:t>
            </a:r>
            <a:r>
              <a:rPr kumimoji="1" lang="ko-KR" altLang="en-US" dirty="0"/>
              <a:t> 평활 매개변수</a:t>
            </a:r>
            <a:endParaRPr kumimoji="1"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A17E9-F3D1-5A4E-8227-C6FBDC7F528D}"/>
              </a:ext>
            </a:extLst>
          </p:cNvPr>
          <p:cNvSpPr/>
          <p:nvPr/>
        </p:nvSpPr>
        <p:spPr>
          <a:xfrm>
            <a:off x="2513002" y="3064418"/>
            <a:ext cx="503332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E642BE-CF1D-BF41-BD45-D0BA3A10C928}"/>
              </a:ext>
            </a:extLst>
          </p:cNvPr>
          <p:cNvSpPr/>
          <p:nvPr/>
        </p:nvSpPr>
        <p:spPr>
          <a:xfrm flipH="1">
            <a:off x="3859481" y="3064418"/>
            <a:ext cx="1858563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1B896-8D84-E949-B929-F49EFF7B51CD}"/>
              </a:ext>
            </a:extLst>
          </p:cNvPr>
          <p:cNvSpPr/>
          <p:nvPr/>
        </p:nvSpPr>
        <p:spPr>
          <a:xfrm flipH="1">
            <a:off x="7160821" y="3051958"/>
            <a:ext cx="1963462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BA7A5-2AC7-B344-872D-A8A56E285C27}"/>
              </a:ext>
            </a:extLst>
          </p:cNvPr>
          <p:cNvSpPr txBox="1"/>
          <p:nvPr/>
        </p:nvSpPr>
        <p:spPr>
          <a:xfrm>
            <a:off x="1498419" y="3879227"/>
            <a:ext cx="342984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</a:t>
            </a:r>
            <a:r>
              <a:rPr kumimoji="1" lang="ko-KR" altLang="en-US" dirty="0">
                <a:solidFill>
                  <a:srgbClr val="FF0000"/>
                </a:solidFill>
              </a:rPr>
              <a:t> 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관측값을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얼마나 활용할지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5DC5D-C043-2A4C-AB4A-7A7AEA7889A8}"/>
              </a:ext>
            </a:extLst>
          </p:cNvPr>
          <p:cNvSpPr txBox="1"/>
          <p:nvPr/>
        </p:nvSpPr>
        <p:spPr>
          <a:xfrm>
            <a:off x="3859481" y="3879227"/>
            <a:ext cx="342984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-1</a:t>
            </a:r>
            <a:r>
              <a:rPr kumimoji="1" lang="ko-KR" altLang="en-US" dirty="0">
                <a:solidFill>
                  <a:srgbClr val="FF0000"/>
                </a:solidFill>
              </a:rPr>
              <a:t>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관측값을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얼마나 활용할지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BB0D83-368F-C94A-B86D-04698A2314F8}"/>
              </a:ext>
            </a:extLst>
          </p:cNvPr>
          <p:cNvSpPr txBox="1"/>
          <p:nvPr/>
        </p:nvSpPr>
        <p:spPr>
          <a:xfrm>
            <a:off x="7056071" y="3838949"/>
            <a:ext cx="342984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-2</a:t>
            </a:r>
            <a:r>
              <a:rPr kumimoji="1" lang="ko-KR" altLang="en-US" dirty="0">
                <a:solidFill>
                  <a:srgbClr val="FF0000"/>
                </a:solidFill>
              </a:rPr>
              <a:t>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관측값을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얼마나 활용할지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4730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지수평활법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Exponential Smoothing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533DE5-64DF-6943-9E6D-5A842C3E4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68" y="2900464"/>
            <a:ext cx="11086576" cy="8361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7700D-2491-CA4E-9595-DAE95E6B5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16" y="2377315"/>
            <a:ext cx="1518310" cy="438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21CE0C-76F2-614E-A2FE-CB549646DC41}"/>
              </a:ext>
            </a:extLst>
          </p:cNvPr>
          <p:cNvSpPr txBox="1"/>
          <p:nvPr/>
        </p:nvSpPr>
        <p:spPr>
          <a:xfrm>
            <a:off x="9290745" y="2218564"/>
            <a:ext cx="224012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:</a:t>
            </a:r>
            <a:r>
              <a:rPr kumimoji="1" lang="ko-KR" altLang="en-US" dirty="0"/>
              <a:t> 평활 매개변수</a:t>
            </a:r>
            <a:endParaRPr kumimoji="1"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A17E9-F3D1-5A4E-8227-C6FBDC7F528D}"/>
              </a:ext>
            </a:extLst>
          </p:cNvPr>
          <p:cNvSpPr/>
          <p:nvPr/>
        </p:nvSpPr>
        <p:spPr>
          <a:xfrm>
            <a:off x="2513002" y="3064418"/>
            <a:ext cx="503332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E642BE-CF1D-BF41-BD45-D0BA3A10C928}"/>
              </a:ext>
            </a:extLst>
          </p:cNvPr>
          <p:cNvSpPr/>
          <p:nvPr/>
        </p:nvSpPr>
        <p:spPr>
          <a:xfrm flipH="1">
            <a:off x="3859481" y="3064418"/>
            <a:ext cx="1858563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1B896-8D84-E949-B929-F49EFF7B51CD}"/>
              </a:ext>
            </a:extLst>
          </p:cNvPr>
          <p:cNvSpPr/>
          <p:nvPr/>
        </p:nvSpPr>
        <p:spPr>
          <a:xfrm flipH="1">
            <a:off x="7160821" y="3051958"/>
            <a:ext cx="1963462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BA7A5-2AC7-B344-872D-A8A56E285C27}"/>
              </a:ext>
            </a:extLst>
          </p:cNvPr>
          <p:cNvSpPr txBox="1"/>
          <p:nvPr/>
        </p:nvSpPr>
        <p:spPr>
          <a:xfrm>
            <a:off x="1498419" y="3879227"/>
            <a:ext cx="342984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</a:t>
            </a:r>
            <a:r>
              <a:rPr kumimoji="1" lang="ko-KR" altLang="en-US" dirty="0">
                <a:solidFill>
                  <a:srgbClr val="FF0000"/>
                </a:solidFill>
              </a:rPr>
              <a:t> 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관측값을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얼마나 활용할지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5DC5D-C043-2A4C-AB4A-7A7AEA7889A8}"/>
              </a:ext>
            </a:extLst>
          </p:cNvPr>
          <p:cNvSpPr txBox="1"/>
          <p:nvPr/>
        </p:nvSpPr>
        <p:spPr>
          <a:xfrm>
            <a:off x="3859481" y="3879227"/>
            <a:ext cx="342984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-1</a:t>
            </a:r>
            <a:r>
              <a:rPr kumimoji="1" lang="ko-KR" altLang="en-US" dirty="0">
                <a:solidFill>
                  <a:srgbClr val="FF0000"/>
                </a:solidFill>
              </a:rPr>
              <a:t>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관측값을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얼마나 활용할지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BB0D83-368F-C94A-B86D-04698A2314F8}"/>
              </a:ext>
            </a:extLst>
          </p:cNvPr>
          <p:cNvSpPr txBox="1"/>
          <p:nvPr/>
        </p:nvSpPr>
        <p:spPr>
          <a:xfrm>
            <a:off x="7056071" y="3838949"/>
            <a:ext cx="342984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-2</a:t>
            </a:r>
            <a:r>
              <a:rPr kumimoji="1" lang="ko-KR" altLang="en-US" dirty="0">
                <a:solidFill>
                  <a:srgbClr val="FF0000"/>
                </a:solidFill>
              </a:rPr>
              <a:t>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관측값을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얼마나 활용할지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19CB-0C84-8242-8D07-32D5DAD68456}"/>
              </a:ext>
            </a:extLst>
          </p:cNvPr>
          <p:cNvSpPr txBox="1"/>
          <p:nvPr/>
        </p:nvSpPr>
        <p:spPr>
          <a:xfrm>
            <a:off x="1033153" y="5177642"/>
            <a:ext cx="10129652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i="1" dirty="0"/>
              <a:t>Question) </a:t>
            </a:r>
            <a:r>
              <a:rPr kumimoji="1" lang="ko-KR" altLang="en-US" b="1" i="1" dirty="0"/>
              <a:t>더 최근 값에 더 높은 가중치를 부여하려면</a:t>
            </a:r>
            <a:r>
              <a:rPr kumimoji="1" lang="en-US" altLang="ko-KR" b="1" i="1" dirty="0"/>
              <a:t>,</a:t>
            </a:r>
            <a:r>
              <a:rPr kumimoji="1" lang="ko-KR" altLang="en-US" b="1" i="1" dirty="0"/>
              <a:t> </a:t>
            </a:r>
            <a:r>
              <a:rPr kumimoji="1" lang="en-US" altLang="ko-KR" b="1" i="1" dirty="0"/>
              <a:t>a</a:t>
            </a:r>
            <a:r>
              <a:rPr kumimoji="1" lang="ko-KR" altLang="en-US" b="1" i="1" dirty="0" err="1"/>
              <a:t>를</a:t>
            </a:r>
            <a:r>
              <a:rPr kumimoji="1" lang="ko-KR" altLang="en-US" b="1" i="1" dirty="0"/>
              <a:t> 키워야</a:t>
            </a:r>
            <a:r>
              <a:rPr kumimoji="1" lang="en-US" altLang="ko-KR" b="1" i="1" dirty="0"/>
              <a:t>/</a:t>
            </a:r>
            <a:r>
              <a:rPr kumimoji="1" lang="ko-KR" altLang="en-US" b="1" i="1" dirty="0"/>
              <a:t>줄여야 한다</a:t>
            </a:r>
            <a:r>
              <a:rPr kumimoji="1" lang="en-US" altLang="ko-KR" b="1" i="1" dirty="0"/>
              <a:t>.</a:t>
            </a:r>
            <a:endParaRPr kumimoji="1"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3973050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지수평활법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Exponential Smoothing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533DE5-64DF-6943-9E6D-5A842C3E4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68" y="2900464"/>
            <a:ext cx="11086576" cy="8361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7700D-2491-CA4E-9595-DAE95E6B5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16" y="2377315"/>
            <a:ext cx="1518310" cy="438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21CE0C-76F2-614E-A2FE-CB549646DC41}"/>
              </a:ext>
            </a:extLst>
          </p:cNvPr>
          <p:cNvSpPr txBox="1"/>
          <p:nvPr/>
        </p:nvSpPr>
        <p:spPr>
          <a:xfrm>
            <a:off x="9290745" y="2218564"/>
            <a:ext cx="2240126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:</a:t>
            </a:r>
            <a:r>
              <a:rPr kumimoji="1" lang="ko-KR" altLang="en-US" dirty="0"/>
              <a:t> 평활 매개변수</a:t>
            </a:r>
            <a:endParaRPr kumimoji="1"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A17E9-F3D1-5A4E-8227-C6FBDC7F528D}"/>
              </a:ext>
            </a:extLst>
          </p:cNvPr>
          <p:cNvSpPr/>
          <p:nvPr/>
        </p:nvSpPr>
        <p:spPr>
          <a:xfrm>
            <a:off x="2513002" y="3064418"/>
            <a:ext cx="503332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E642BE-CF1D-BF41-BD45-D0BA3A10C928}"/>
              </a:ext>
            </a:extLst>
          </p:cNvPr>
          <p:cNvSpPr/>
          <p:nvPr/>
        </p:nvSpPr>
        <p:spPr>
          <a:xfrm flipH="1">
            <a:off x="3859481" y="3064418"/>
            <a:ext cx="1858563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1B896-8D84-E949-B929-F49EFF7B51CD}"/>
              </a:ext>
            </a:extLst>
          </p:cNvPr>
          <p:cNvSpPr/>
          <p:nvPr/>
        </p:nvSpPr>
        <p:spPr>
          <a:xfrm flipH="1">
            <a:off x="7160821" y="3051958"/>
            <a:ext cx="1963462" cy="80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BA7A5-2AC7-B344-872D-A8A56E285C27}"/>
              </a:ext>
            </a:extLst>
          </p:cNvPr>
          <p:cNvSpPr txBox="1"/>
          <p:nvPr/>
        </p:nvSpPr>
        <p:spPr>
          <a:xfrm>
            <a:off x="1498419" y="3879227"/>
            <a:ext cx="342984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</a:t>
            </a:r>
            <a:r>
              <a:rPr kumimoji="1" lang="ko-KR" altLang="en-US" dirty="0">
                <a:solidFill>
                  <a:srgbClr val="FF0000"/>
                </a:solidFill>
              </a:rPr>
              <a:t> 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관측값을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얼마나 활용할지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5DC5D-C043-2A4C-AB4A-7A7AEA7889A8}"/>
              </a:ext>
            </a:extLst>
          </p:cNvPr>
          <p:cNvSpPr txBox="1"/>
          <p:nvPr/>
        </p:nvSpPr>
        <p:spPr>
          <a:xfrm>
            <a:off x="3859481" y="3879227"/>
            <a:ext cx="342984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-1</a:t>
            </a:r>
            <a:r>
              <a:rPr kumimoji="1" lang="ko-KR" altLang="en-US" dirty="0">
                <a:solidFill>
                  <a:srgbClr val="FF0000"/>
                </a:solidFill>
              </a:rPr>
              <a:t>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관측값을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얼마나 활용할지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BB0D83-368F-C94A-B86D-04698A2314F8}"/>
              </a:ext>
            </a:extLst>
          </p:cNvPr>
          <p:cNvSpPr txBox="1"/>
          <p:nvPr/>
        </p:nvSpPr>
        <p:spPr>
          <a:xfrm>
            <a:off x="7056071" y="3838949"/>
            <a:ext cx="342984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T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-2</a:t>
            </a:r>
            <a:r>
              <a:rPr kumimoji="1" lang="ko-KR" altLang="en-US" dirty="0">
                <a:solidFill>
                  <a:srgbClr val="FF0000"/>
                </a:solidFill>
              </a:rPr>
              <a:t>시점의 </a:t>
            </a:r>
            <a:r>
              <a:rPr kumimoji="1" lang="ko-KR" altLang="en-US" dirty="0" err="1">
                <a:solidFill>
                  <a:srgbClr val="FF0000"/>
                </a:solidFill>
              </a:rPr>
              <a:t>관측값을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얼마나 활용할지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19CB-0C84-8242-8D07-32D5DAD68456}"/>
              </a:ext>
            </a:extLst>
          </p:cNvPr>
          <p:cNvSpPr txBox="1"/>
          <p:nvPr/>
        </p:nvSpPr>
        <p:spPr>
          <a:xfrm>
            <a:off x="1033153" y="5177642"/>
            <a:ext cx="10129652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i="1" dirty="0"/>
              <a:t>Question) </a:t>
            </a:r>
            <a:r>
              <a:rPr kumimoji="1" lang="ko-KR" altLang="en-US" b="1" i="1" dirty="0"/>
              <a:t>더 최근 값에 더 높은 가중치를 부여하려면</a:t>
            </a:r>
            <a:r>
              <a:rPr kumimoji="1" lang="en-US" altLang="ko-KR" b="1" i="1" dirty="0"/>
              <a:t>,</a:t>
            </a:r>
            <a:r>
              <a:rPr kumimoji="1" lang="ko-KR" altLang="en-US" b="1" i="1" dirty="0"/>
              <a:t> </a:t>
            </a:r>
            <a:r>
              <a:rPr kumimoji="1" lang="en-US" altLang="ko-KR" b="1" i="1" dirty="0"/>
              <a:t>a</a:t>
            </a:r>
            <a:r>
              <a:rPr kumimoji="1" lang="ko-KR" altLang="en-US" b="1" i="1" dirty="0" err="1"/>
              <a:t>를</a:t>
            </a:r>
            <a:r>
              <a:rPr kumimoji="1" lang="ko-KR" altLang="en-US" b="1" i="1" dirty="0"/>
              <a:t> </a:t>
            </a:r>
            <a:r>
              <a:rPr kumimoji="1" lang="ko-KR" altLang="en-US" b="1" i="1" dirty="0">
                <a:solidFill>
                  <a:srgbClr val="FF0000"/>
                </a:solidFill>
              </a:rPr>
              <a:t>키워야</a:t>
            </a:r>
            <a:r>
              <a:rPr kumimoji="1" lang="en-US" altLang="ko-KR" b="1" i="1" dirty="0"/>
              <a:t>/</a:t>
            </a:r>
            <a:r>
              <a:rPr kumimoji="1" lang="ko-KR" altLang="en-US" b="1" i="1" dirty="0"/>
              <a:t>줄여야 한다</a:t>
            </a:r>
            <a:r>
              <a:rPr kumimoji="1" lang="en-US" altLang="ko-KR" b="1" i="1" dirty="0"/>
              <a:t>.</a:t>
            </a:r>
            <a:endParaRPr kumimoji="1"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303122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3.</a:t>
            </a:r>
            <a:r>
              <a:rPr kumimoji="1" lang="ko-KR" altLang="en-US" sz="2000" dirty="0">
                <a:latin typeface="+mj-ea"/>
              </a:rPr>
              <a:t> 통계학이란</a:t>
            </a:r>
            <a:r>
              <a:rPr kumimoji="1" lang="en-US" altLang="ko-KR" sz="2000" dirty="0">
                <a:latin typeface="+mj-ea"/>
              </a:rPr>
              <a:t>?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기술 통계학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B472-17C9-6544-BF88-36B2A30DE536}"/>
              </a:ext>
            </a:extLst>
          </p:cNvPr>
          <p:cNvSpPr txBox="1"/>
          <p:nvPr/>
        </p:nvSpPr>
        <p:spPr>
          <a:xfrm>
            <a:off x="483320" y="2116338"/>
            <a:ext cx="10001611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데이터를 요약하고 설명</a:t>
            </a:r>
            <a:r>
              <a:rPr kumimoji="1" lang="ko-KR" altLang="en-US" dirty="0"/>
              <a:t>하는 데 집중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한 학급에 있는 학생들의 몸무게의 평균은</a:t>
            </a:r>
            <a:r>
              <a:rPr kumimoji="1" lang="en-US" altLang="ko-KR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B1136-755D-9644-81EE-3D5D26BE54B3}"/>
              </a:ext>
            </a:extLst>
          </p:cNvPr>
          <p:cNvSpPr txBox="1"/>
          <p:nvPr/>
        </p:nvSpPr>
        <p:spPr>
          <a:xfrm>
            <a:off x="484301" y="3551057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추론 통계학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F293D-11CB-2D47-B8E4-4A43E2DEB59B}"/>
              </a:ext>
            </a:extLst>
          </p:cNvPr>
          <p:cNvSpPr txBox="1"/>
          <p:nvPr/>
        </p:nvSpPr>
        <p:spPr>
          <a:xfrm>
            <a:off x="483320" y="4225942"/>
            <a:ext cx="10001611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데이터를 바탕으로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미지의 집단에 대한 결론을 추론하고 예측</a:t>
            </a:r>
            <a:endParaRPr kumimoji="1" lang="en-US" altLang="ko-KR" b="1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명의 사람을 대상으로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특정 식품을 먹게 한 뒤 건강 증진 여부를 파악함</a:t>
            </a:r>
            <a:r>
              <a:rPr kumimoji="1"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과연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식품은 전체 사람에게 건강에 도움을 주는 음식이라 할 수 있을까</a:t>
            </a:r>
            <a:r>
              <a:rPr kumimoji="1"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681293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7.</a:t>
            </a:r>
            <a:r>
              <a:rPr kumimoji="1" lang="ko-KR" altLang="en-US" sz="2000" dirty="0">
                <a:latin typeface="+mj-ea"/>
              </a:rPr>
              <a:t> </a:t>
            </a:r>
            <a:r>
              <a:rPr kumimoji="1" lang="ko-KR" altLang="en-US" sz="2000" dirty="0" err="1">
                <a:latin typeface="+mj-ea"/>
              </a:rPr>
              <a:t>시계열</a:t>
            </a:r>
            <a:r>
              <a:rPr kumimoji="1" lang="ko-KR" altLang="en-US" sz="2000" dirty="0">
                <a:latin typeface="+mj-ea"/>
              </a:rPr>
              <a:t> 분석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이동평균법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지수평활법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4DB76-3A9D-8A4D-AB07-A63EA6A40706}"/>
              </a:ext>
            </a:extLst>
          </p:cNvPr>
          <p:cNvSpPr txBox="1"/>
          <p:nvPr/>
        </p:nvSpPr>
        <p:spPr>
          <a:xfrm>
            <a:off x="484300" y="2131105"/>
            <a:ext cx="1147415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지수평활법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Exponential Smoothing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2055E9-B169-DA43-AF1A-E80E80FC2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698" y="2860798"/>
            <a:ext cx="7836759" cy="30509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949844" y="5122792"/>
            <a:ext cx="3035854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변화에 따른 </a:t>
            </a:r>
            <a:r>
              <a:rPr kumimoji="1" lang="ko-KR" altLang="en-US" dirty="0" err="1"/>
              <a:t>예측값의</a:t>
            </a:r>
            <a:r>
              <a:rPr kumimoji="1" lang="ko-KR" altLang="en-US" dirty="0"/>
              <a:t> 차이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A9EFAA-37E8-3543-837A-AC0EFBFB7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44" y="5214630"/>
            <a:ext cx="292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712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방이(가) 표시된 사진&#10;&#10;자동 생성된 설명">
            <a:extLst>
              <a:ext uri="{FF2B5EF4-FFF2-40B4-BE49-F238E27FC236}">
                <a16:creationId xmlns:a16="http://schemas.microsoft.com/office/drawing/2014/main" id="{F6214330-0D8C-0E4E-B56E-E192D0B9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flipH="1">
            <a:off x="6700911" y="778262"/>
            <a:ext cx="6470431" cy="7037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AB71DC-1C3C-8C42-9786-F8971BFBA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96A38E-481C-C241-BC5D-BF40E91B85BB}"/>
              </a:ext>
            </a:extLst>
          </p:cNvPr>
          <p:cNvSpPr/>
          <p:nvPr/>
        </p:nvSpPr>
        <p:spPr>
          <a:xfrm>
            <a:off x="0" y="778262"/>
            <a:ext cx="7202531" cy="1842869"/>
          </a:xfrm>
          <a:prstGeom prst="rect">
            <a:avLst/>
          </a:prstGeom>
          <a:solidFill>
            <a:srgbClr val="9ED6E8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C4173-619F-6342-8204-0185F419CFA4}"/>
              </a:ext>
            </a:extLst>
          </p:cNvPr>
          <p:cNvSpPr/>
          <p:nvPr/>
        </p:nvSpPr>
        <p:spPr>
          <a:xfrm>
            <a:off x="0" y="778262"/>
            <a:ext cx="6700911" cy="1842868"/>
          </a:xfrm>
          <a:prstGeom prst="rect">
            <a:avLst/>
          </a:prstGeom>
          <a:solidFill>
            <a:srgbClr val="9ED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50493-146C-704E-B1A7-692F7BC4B667}"/>
              </a:ext>
            </a:extLst>
          </p:cNvPr>
          <p:cNvSpPr txBox="1"/>
          <p:nvPr/>
        </p:nvSpPr>
        <p:spPr>
          <a:xfrm>
            <a:off x="230480" y="1375761"/>
            <a:ext cx="507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2"/>
                </a:solidFill>
              </a:rPr>
              <a:t>8</a:t>
            </a:r>
            <a:r>
              <a:rPr kumimoji="1" lang="en-US" altLang="ko-KR" sz="2800" b="1">
                <a:solidFill>
                  <a:schemeClr val="tx2"/>
                </a:solidFill>
              </a:rPr>
              <a:t>.</a:t>
            </a:r>
            <a:r>
              <a:rPr kumimoji="1" lang="ko-KR" altLang="en-US" sz="2800" b="1" dirty="0">
                <a:solidFill>
                  <a:schemeClr val="tx2"/>
                </a:solidFill>
              </a:rPr>
              <a:t> 데이터 시각화</a:t>
            </a:r>
            <a:endParaRPr kumimoji="1" lang="en-US" altLang="ko-KR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6371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8.</a:t>
            </a:r>
            <a:r>
              <a:rPr kumimoji="1" lang="ko-KR" altLang="en-US" sz="2000" dirty="0">
                <a:latin typeface="+mj-ea"/>
              </a:rPr>
              <a:t> 데이터 시각화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 시각화의 종류</a:t>
            </a:r>
            <a:endParaRPr kumimoji="1"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652961" y="2197998"/>
            <a:ext cx="3035854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히스토그램</a:t>
            </a:r>
            <a:r>
              <a:rPr kumimoji="1" lang="en-US" altLang="ko-KR" dirty="0"/>
              <a:t> (Histogram)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선 그래프 </a:t>
            </a:r>
            <a:r>
              <a:rPr kumimoji="1" lang="en-US" altLang="ko-KR" dirty="0"/>
              <a:t>(Line Plot)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 err="1"/>
              <a:t>산점도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(Scatter Plot)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막대 그래프 </a:t>
            </a:r>
            <a:r>
              <a:rPr kumimoji="1" lang="en-US" altLang="ko-KR" dirty="0"/>
              <a:t>(Bar plot)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상자 그림 </a:t>
            </a:r>
            <a:r>
              <a:rPr kumimoji="1" lang="en-US" altLang="ko-KR" dirty="0"/>
              <a:t>(Box plot)</a:t>
            </a:r>
          </a:p>
        </p:txBody>
      </p:sp>
    </p:spTree>
    <p:extLst>
      <p:ext uri="{BB962C8B-B14F-4D97-AF65-F5344CB8AC3E}">
        <p14:creationId xmlns:p14="http://schemas.microsoft.com/office/powerpoint/2010/main" val="258431039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8.</a:t>
            </a:r>
            <a:r>
              <a:rPr kumimoji="1" lang="ko-KR" altLang="en-US" sz="2000" dirty="0">
                <a:latin typeface="+mj-ea"/>
              </a:rPr>
              <a:t> 데이터 시각화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 시각화의 종류</a:t>
            </a:r>
            <a:endParaRPr kumimoji="1"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652961" y="2197998"/>
            <a:ext cx="6579112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히스토그램</a:t>
            </a:r>
            <a:r>
              <a:rPr kumimoji="1" lang="en-US" altLang="ko-KR" b="1" dirty="0">
                <a:solidFill>
                  <a:srgbClr val="FF0000"/>
                </a:solidFill>
              </a:rPr>
              <a:t> (Histogram)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도수</a:t>
            </a:r>
            <a:r>
              <a:rPr kumimoji="1" lang="en-US" altLang="ko-KR" dirty="0"/>
              <a:t>(count)</a:t>
            </a:r>
            <a:r>
              <a:rPr kumimoji="1" lang="ko-KR" altLang="en-US" dirty="0"/>
              <a:t> 분포를 그림으로 나타낸 것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B050EB-8BA5-4C4A-848E-882A60316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984" y="1325754"/>
            <a:ext cx="6073074" cy="43200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04FCB3-E51A-3F4C-8918-62EC1E1E66A1}"/>
              </a:ext>
            </a:extLst>
          </p:cNvPr>
          <p:cNvSpPr/>
          <p:nvPr/>
        </p:nvSpPr>
        <p:spPr>
          <a:xfrm>
            <a:off x="7758216" y="6002153"/>
            <a:ext cx="6096000" cy="1692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www.tibco.com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sites</a:t>
            </a:r>
            <a:r>
              <a:rPr lang="ko-KR" altLang="en-US" sz="500" dirty="0"/>
              <a:t>/</a:t>
            </a:r>
            <a:r>
              <a:rPr lang="ko-KR" altLang="en-US" sz="500" dirty="0" err="1"/>
              <a:t>tibco</a:t>
            </a:r>
            <a:r>
              <a:rPr lang="ko-KR" altLang="en-US" sz="500" dirty="0"/>
              <a:t>/</a:t>
            </a:r>
            <a:r>
              <a:rPr lang="ko-KR" altLang="en-US" sz="500" dirty="0" err="1"/>
              <a:t>files</a:t>
            </a:r>
            <a:r>
              <a:rPr lang="ko-KR" altLang="en-US" sz="500" dirty="0"/>
              <a:t>/</a:t>
            </a:r>
            <a:r>
              <a:rPr lang="ko-KR" altLang="en-US" sz="500" dirty="0" err="1"/>
              <a:t>media_entity</a:t>
            </a:r>
            <a:r>
              <a:rPr lang="ko-KR" altLang="en-US" sz="500" dirty="0"/>
              <a:t>/2022-01/histogram-example2.png</a:t>
            </a:r>
          </a:p>
        </p:txBody>
      </p:sp>
    </p:spTree>
    <p:extLst>
      <p:ext uri="{BB962C8B-B14F-4D97-AF65-F5344CB8AC3E}">
        <p14:creationId xmlns:p14="http://schemas.microsoft.com/office/powerpoint/2010/main" val="9750974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8.</a:t>
            </a:r>
            <a:r>
              <a:rPr kumimoji="1" lang="ko-KR" altLang="en-US" sz="2000" dirty="0">
                <a:latin typeface="+mj-ea"/>
              </a:rPr>
              <a:t> 데이터 시각화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 시각화의 종류</a:t>
            </a:r>
            <a:endParaRPr kumimoji="1"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652961" y="2197998"/>
            <a:ext cx="657911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히스토그램</a:t>
            </a:r>
            <a:r>
              <a:rPr kumimoji="1" lang="en-US" altLang="ko-KR" b="1" dirty="0">
                <a:solidFill>
                  <a:srgbClr val="FF0000"/>
                </a:solidFill>
              </a:rPr>
              <a:t> (Histogram)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04FCB3-E51A-3F4C-8918-62EC1E1E66A1}"/>
              </a:ext>
            </a:extLst>
          </p:cNvPr>
          <p:cNvSpPr/>
          <p:nvPr/>
        </p:nvSpPr>
        <p:spPr>
          <a:xfrm>
            <a:off x="7556500" y="6427692"/>
            <a:ext cx="6096000" cy="1692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500" dirty="0"/>
              <a:t>https://</a:t>
            </a:r>
            <a:r>
              <a:rPr lang="en" altLang="ko-KR" sz="500" dirty="0" err="1"/>
              <a:t>cdn.imweb.me</a:t>
            </a:r>
            <a:r>
              <a:rPr lang="en" altLang="ko-KR" sz="500" dirty="0"/>
              <a:t>/upload/S202101041a4e45576971e/816736388e56d.png</a:t>
            </a:r>
            <a:endParaRPr lang="ko-KR" altLang="en-US" sz="500" dirty="0"/>
          </a:p>
        </p:txBody>
      </p:sp>
      <p:pic>
        <p:nvPicPr>
          <p:cNvPr id="1026" name="Picture 2" descr="히히😁히스토그램을 엑셀로 그려요? : &quot;디지털&quot;한 일잘러 되는 비법">
            <a:extLst>
              <a:ext uri="{FF2B5EF4-FFF2-40B4-BE49-F238E27FC236}">
                <a16:creationId xmlns:a16="http://schemas.microsoft.com/office/drawing/2014/main" id="{6E34870B-B004-8630-F8DD-B978005E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689" y="2954542"/>
            <a:ext cx="7788425" cy="32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6768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8.</a:t>
            </a:r>
            <a:r>
              <a:rPr kumimoji="1" lang="ko-KR" altLang="en-US" sz="2000" dirty="0">
                <a:latin typeface="+mj-ea"/>
              </a:rPr>
              <a:t> 데이터 시각화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 시각화의 종류</a:t>
            </a:r>
            <a:endParaRPr kumimoji="1"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652960" y="2197998"/>
            <a:ext cx="5189699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선 그래프 </a:t>
            </a:r>
            <a:r>
              <a:rPr kumimoji="1" lang="en-US" altLang="ko-KR" b="1" dirty="0">
                <a:solidFill>
                  <a:srgbClr val="FF0000"/>
                </a:solidFill>
              </a:rPr>
              <a:t>(Line Plot)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-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데이터를 시각화하는 데 주로 사용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B05BB2-AF1B-BD48-A728-0E42196E1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394" y="2388041"/>
            <a:ext cx="6550169" cy="31010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3284FB-B1EF-8444-BEF6-B6948DEB660F}"/>
              </a:ext>
            </a:extLst>
          </p:cNvPr>
          <p:cNvSpPr/>
          <p:nvPr/>
        </p:nvSpPr>
        <p:spPr>
          <a:xfrm>
            <a:off x="8391731" y="5693880"/>
            <a:ext cx="4188361" cy="17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www.stockmarketeye.com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wp-content</a:t>
            </a:r>
            <a:r>
              <a:rPr lang="ko-KR" altLang="en-US" sz="500" dirty="0"/>
              <a:t>/</a:t>
            </a:r>
            <a:r>
              <a:rPr lang="ko-KR" altLang="en-US" sz="500" dirty="0" err="1"/>
              <a:t>uploads</a:t>
            </a:r>
            <a:r>
              <a:rPr lang="ko-KR" altLang="en-US" sz="500" dirty="0"/>
              <a:t>/2014/09/</a:t>
            </a:r>
            <a:r>
              <a:rPr lang="ko-KR" altLang="en-US" sz="500" dirty="0" err="1"/>
              <a:t>StockMarketEye-Stock-Chart-Line-Graph.png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11763766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8.</a:t>
            </a:r>
            <a:r>
              <a:rPr kumimoji="1" lang="ko-KR" altLang="en-US" sz="2000" dirty="0">
                <a:latin typeface="+mj-ea"/>
              </a:rPr>
              <a:t> 데이터 시각화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 시각화의 종류</a:t>
            </a:r>
            <a:endParaRPr kumimoji="1"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652960" y="2197998"/>
            <a:ext cx="5189699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선 그래프 </a:t>
            </a:r>
            <a:r>
              <a:rPr kumimoji="1" lang="en-US" altLang="ko-KR" b="1" dirty="0">
                <a:solidFill>
                  <a:srgbClr val="FF0000"/>
                </a:solidFill>
              </a:rPr>
              <a:t>(Line Plot)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3284FB-B1EF-8444-BEF6-B6948DEB660F}"/>
              </a:ext>
            </a:extLst>
          </p:cNvPr>
          <p:cNvSpPr/>
          <p:nvPr/>
        </p:nvSpPr>
        <p:spPr>
          <a:xfrm>
            <a:off x="8391731" y="6379029"/>
            <a:ext cx="41883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>
                <a:hlinkClick r:id="rId5"/>
              </a:rPr>
              <a:t>https://www.stockmarketeye.com/wp-content/uploads/2014/09/StockMarketEye-Stock-Chart-Line-Graph.png</a:t>
            </a:r>
            <a:endParaRPr lang="en-US" altLang="ko-KR" sz="500" dirty="0"/>
          </a:p>
          <a:p>
            <a:r>
              <a:rPr lang="en" altLang="ko-KR" sz="500" dirty="0"/>
              <a:t>https://ktae23.tistory.com/10</a:t>
            </a:r>
            <a:endParaRPr lang="ko-KR" altLang="en-US" sz="500" dirty="0"/>
          </a:p>
        </p:txBody>
      </p:sp>
      <p:pic>
        <p:nvPicPr>
          <p:cNvPr id="2050" name="Picture 2" descr="꺾은선형 도표">
            <a:extLst>
              <a:ext uri="{FF2B5EF4-FFF2-40B4-BE49-F238E27FC236}">
                <a16:creationId xmlns:a16="http://schemas.microsoft.com/office/drawing/2014/main" id="{5724E437-2CD9-ECB7-085A-6F941926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86" y="2649308"/>
            <a:ext cx="4631753" cy="324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E28C5F-C4A2-96F1-167D-345A6DB0F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86" y="3237308"/>
            <a:ext cx="6031361" cy="27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8612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8.</a:t>
            </a:r>
            <a:r>
              <a:rPr kumimoji="1" lang="ko-KR" altLang="en-US" sz="2000" dirty="0">
                <a:latin typeface="+mj-ea"/>
              </a:rPr>
              <a:t> 데이터 시각화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 시각화의 종류</a:t>
            </a:r>
            <a:endParaRPr kumimoji="1"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652960" y="2197998"/>
            <a:ext cx="5636343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 err="1">
                <a:solidFill>
                  <a:srgbClr val="FF0000"/>
                </a:solidFill>
              </a:rPr>
              <a:t>산점도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(Scatter Plot)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두 </a:t>
            </a:r>
            <a:r>
              <a:rPr kumimoji="1" lang="ko-KR" altLang="en-US" dirty="0" err="1"/>
              <a:t>수치형</a:t>
            </a:r>
            <a:r>
              <a:rPr kumimoji="1" lang="ko-KR" altLang="en-US" dirty="0"/>
              <a:t> 변수 간의 관계를 보기 위해 사용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E94CBD-0EA6-F844-9800-78022F13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106" y="1724704"/>
            <a:ext cx="6556993" cy="39949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FB6FE8-2465-1240-8DC7-EF21C7CACF80}"/>
              </a:ext>
            </a:extLst>
          </p:cNvPr>
          <p:cNvSpPr/>
          <p:nvPr/>
        </p:nvSpPr>
        <p:spPr>
          <a:xfrm>
            <a:off x="8387608" y="5870989"/>
            <a:ext cx="6096000" cy="1692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www.mathsisfun.com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data</a:t>
            </a:r>
            <a:r>
              <a:rPr lang="ko-KR" altLang="en-US" sz="500" dirty="0"/>
              <a:t>/</a:t>
            </a:r>
            <a:r>
              <a:rPr lang="ko-KR" altLang="en-US" sz="500" dirty="0" err="1"/>
              <a:t>images</a:t>
            </a:r>
            <a:r>
              <a:rPr lang="ko-KR" altLang="en-US" sz="500" dirty="0"/>
              <a:t>/scatter-ice-cream1a.svg</a:t>
            </a:r>
          </a:p>
        </p:txBody>
      </p:sp>
    </p:spTree>
    <p:extLst>
      <p:ext uri="{BB962C8B-B14F-4D97-AF65-F5344CB8AC3E}">
        <p14:creationId xmlns:p14="http://schemas.microsoft.com/office/powerpoint/2010/main" val="52683972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무료] 산점도 예제로 배우는 R 데이터 시각화 - 인프런 | 강의">
            <a:extLst>
              <a:ext uri="{FF2B5EF4-FFF2-40B4-BE49-F238E27FC236}">
                <a16:creationId xmlns:a16="http://schemas.microsoft.com/office/drawing/2014/main" id="{0DFA2F4F-7325-F411-C2B0-B3039923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714" y="1502661"/>
            <a:ext cx="6662894" cy="47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8.</a:t>
            </a:r>
            <a:r>
              <a:rPr kumimoji="1" lang="ko-KR" altLang="en-US" sz="2000" dirty="0">
                <a:latin typeface="+mj-ea"/>
              </a:rPr>
              <a:t> 데이터 시각화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 시각화의 종류</a:t>
            </a:r>
            <a:endParaRPr kumimoji="1" lang="en-US" altLang="ko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652960" y="2197998"/>
            <a:ext cx="5636343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 err="1">
                <a:solidFill>
                  <a:srgbClr val="FF0000"/>
                </a:solidFill>
              </a:rPr>
              <a:t>산점도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(Scatter Plot)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FB6FE8-2465-1240-8DC7-EF21C7CACF80}"/>
              </a:ext>
            </a:extLst>
          </p:cNvPr>
          <p:cNvSpPr/>
          <p:nvPr/>
        </p:nvSpPr>
        <p:spPr>
          <a:xfrm>
            <a:off x="7970919" y="637902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500" dirty="0">
                <a:hlinkClick r:id="rId6"/>
              </a:rPr>
              <a:t>https://support.minitab.com/ko-kr/minitab/21/media/generated-content/images/scatterplot_simple_example.png</a:t>
            </a:r>
            <a:endParaRPr lang="en" altLang="ko-KR" sz="500" dirty="0"/>
          </a:p>
          <a:p>
            <a:endParaRPr lang="ko-KR" altLang="en-US" sz="500" dirty="0"/>
          </a:p>
        </p:txBody>
      </p:sp>
      <p:pic>
        <p:nvPicPr>
          <p:cNvPr id="3074" name="Picture 2" descr="단순 산점도의 예 - Minitab">
            <a:extLst>
              <a:ext uri="{FF2B5EF4-FFF2-40B4-BE49-F238E27FC236}">
                <a16:creationId xmlns:a16="http://schemas.microsoft.com/office/drawing/2014/main" id="{F3483C7B-3314-E77A-3CF7-05166A05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4" y="3047764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160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8.</a:t>
            </a:r>
            <a:r>
              <a:rPr kumimoji="1" lang="ko-KR" altLang="en-US" sz="2000" dirty="0">
                <a:latin typeface="+mj-ea"/>
              </a:rPr>
              <a:t> 데이터 시각화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 시각화의 종류</a:t>
            </a:r>
            <a:endParaRPr kumimoji="1"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652960" y="2197998"/>
            <a:ext cx="6305979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막대 그래프 </a:t>
            </a:r>
            <a:r>
              <a:rPr kumimoji="1" lang="en-US" altLang="ko-KR" b="1" dirty="0">
                <a:solidFill>
                  <a:srgbClr val="FF0000"/>
                </a:solidFill>
              </a:rPr>
              <a:t>(Bar plot)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범주형 변수와 </a:t>
            </a:r>
            <a:r>
              <a:rPr kumimoji="1" lang="ko-KR" altLang="en-US" dirty="0" err="1"/>
              <a:t>수치형</a:t>
            </a:r>
            <a:r>
              <a:rPr kumimoji="1" lang="ko-KR" altLang="en-US" dirty="0"/>
              <a:t> 변수의 관계를 보기 위해 사용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b="1" i="1" dirty="0"/>
              <a:t>Q.</a:t>
            </a:r>
            <a:r>
              <a:rPr kumimoji="1" lang="ko-KR" altLang="en-US" b="1" i="1" dirty="0"/>
              <a:t>히스토그램과의 차이점은</a:t>
            </a:r>
            <a:r>
              <a:rPr kumimoji="1" lang="en-US" altLang="ko-KR" b="1" i="1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히스토그램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특정 값의 범위 대한 빈도 </a:t>
            </a:r>
            <a:r>
              <a:rPr kumimoji="1" lang="en-US" altLang="ko-KR" dirty="0"/>
              <a:t>(count)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막대그래프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범위 </a:t>
            </a:r>
            <a:r>
              <a:rPr kumimoji="1" lang="en-US" altLang="ko-KR" dirty="0"/>
              <a:t>(X)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79719A-7053-0242-8081-F32902D73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825" y="2710285"/>
            <a:ext cx="5325249" cy="34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13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방이(가) 표시된 사진&#10;&#10;자동 생성된 설명">
            <a:extLst>
              <a:ext uri="{FF2B5EF4-FFF2-40B4-BE49-F238E27FC236}">
                <a16:creationId xmlns:a16="http://schemas.microsoft.com/office/drawing/2014/main" id="{F6214330-0D8C-0E4E-B56E-E192D0B9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flipH="1">
            <a:off x="6700911" y="778262"/>
            <a:ext cx="6470431" cy="7037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AB71DC-1C3C-8C42-9786-F8971BFBA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96A38E-481C-C241-BC5D-BF40E91B85BB}"/>
              </a:ext>
            </a:extLst>
          </p:cNvPr>
          <p:cNvSpPr/>
          <p:nvPr/>
        </p:nvSpPr>
        <p:spPr>
          <a:xfrm>
            <a:off x="0" y="778262"/>
            <a:ext cx="7202531" cy="1842869"/>
          </a:xfrm>
          <a:prstGeom prst="rect">
            <a:avLst/>
          </a:prstGeom>
          <a:solidFill>
            <a:srgbClr val="9ED6E8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C4173-619F-6342-8204-0185F419CFA4}"/>
              </a:ext>
            </a:extLst>
          </p:cNvPr>
          <p:cNvSpPr/>
          <p:nvPr/>
        </p:nvSpPr>
        <p:spPr>
          <a:xfrm>
            <a:off x="0" y="778262"/>
            <a:ext cx="6700911" cy="1842868"/>
          </a:xfrm>
          <a:prstGeom prst="rect">
            <a:avLst/>
          </a:prstGeom>
          <a:solidFill>
            <a:srgbClr val="9ED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50493-146C-704E-B1A7-692F7BC4B667}"/>
              </a:ext>
            </a:extLst>
          </p:cNvPr>
          <p:cNvSpPr txBox="1"/>
          <p:nvPr/>
        </p:nvSpPr>
        <p:spPr>
          <a:xfrm>
            <a:off x="230480" y="1375761"/>
            <a:ext cx="507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2"/>
                </a:solidFill>
              </a:rPr>
              <a:t>4.</a:t>
            </a:r>
            <a:r>
              <a:rPr kumimoji="1" lang="ko-KR" altLang="en-US" sz="2800" b="1" dirty="0">
                <a:solidFill>
                  <a:schemeClr val="tx2"/>
                </a:solidFill>
              </a:rPr>
              <a:t> 통계학의 기초</a:t>
            </a:r>
            <a:endParaRPr kumimoji="1" lang="en-US" altLang="ko-KR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495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막대그래프와 히스토그램">
            <a:extLst>
              <a:ext uri="{FF2B5EF4-FFF2-40B4-BE49-F238E27FC236}">
                <a16:creationId xmlns:a16="http://schemas.microsoft.com/office/drawing/2014/main" id="{F52FBF7E-A252-7913-D828-89E74FBC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606" y="2529933"/>
            <a:ext cx="6931668" cy="34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8.</a:t>
            </a:r>
            <a:r>
              <a:rPr kumimoji="1" lang="ko-KR" altLang="en-US" sz="2000" dirty="0">
                <a:latin typeface="+mj-ea"/>
              </a:rPr>
              <a:t> 데이터 시각화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 시각화의 종류</a:t>
            </a:r>
            <a:endParaRPr kumimoji="1"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652960" y="2197998"/>
            <a:ext cx="6305979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막대 그래프 </a:t>
            </a:r>
            <a:r>
              <a:rPr kumimoji="1" lang="en-US" altLang="ko-KR" b="1" dirty="0">
                <a:solidFill>
                  <a:srgbClr val="FF0000"/>
                </a:solidFill>
              </a:rPr>
              <a:t>(Bar plot)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09C3-D841-0CF4-7E63-F7F6574ADEF7}"/>
              </a:ext>
            </a:extLst>
          </p:cNvPr>
          <p:cNvSpPr txBox="1"/>
          <p:nvPr/>
        </p:nvSpPr>
        <p:spPr>
          <a:xfrm>
            <a:off x="4251560" y="5927719"/>
            <a:ext cx="291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막대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601B4-FC3A-F133-C818-4F26EF4E5F63}"/>
              </a:ext>
            </a:extLst>
          </p:cNvPr>
          <p:cNvSpPr txBox="1"/>
          <p:nvPr/>
        </p:nvSpPr>
        <p:spPr>
          <a:xfrm>
            <a:off x="7945814" y="5929648"/>
            <a:ext cx="291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히스토그램</a:t>
            </a:r>
          </a:p>
        </p:txBody>
      </p:sp>
    </p:spTree>
    <p:extLst>
      <p:ext uri="{BB962C8B-B14F-4D97-AF65-F5344CB8AC3E}">
        <p14:creationId xmlns:p14="http://schemas.microsoft.com/office/powerpoint/2010/main" val="407414011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8.</a:t>
            </a:r>
            <a:r>
              <a:rPr kumimoji="1" lang="ko-KR" altLang="en-US" sz="2000" dirty="0">
                <a:latin typeface="+mj-ea"/>
              </a:rPr>
              <a:t> 데이터 시각화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 시각화의 종류</a:t>
            </a:r>
            <a:endParaRPr kumimoji="1"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652960" y="2197998"/>
            <a:ext cx="5636343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상자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그림 </a:t>
            </a:r>
            <a:r>
              <a:rPr kumimoji="1" lang="en-US" altLang="ko-KR" b="1" dirty="0">
                <a:solidFill>
                  <a:srgbClr val="FF0000"/>
                </a:solidFill>
              </a:rPr>
              <a:t>(Box Plot)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사분위수를 사용하여 시각화한 그림</a:t>
            </a:r>
            <a:endParaRPr kumimoji="1" lang="en-US" altLang="ko-KR" dirty="0"/>
          </a:p>
        </p:txBody>
      </p:sp>
      <p:pic>
        <p:nvPicPr>
          <p:cNvPr id="5122" name="Picture 2" descr="Boxplot 그래프 해석방법(이상치 탐색방법)">
            <a:extLst>
              <a:ext uri="{FF2B5EF4-FFF2-40B4-BE49-F238E27FC236}">
                <a16:creationId xmlns:a16="http://schemas.microsoft.com/office/drawing/2014/main" id="{7388CC1A-5BD1-3BD3-C7D7-75A8B419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50" y="1892342"/>
            <a:ext cx="4626581" cy="47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9819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8.</a:t>
            </a:r>
            <a:r>
              <a:rPr kumimoji="1" lang="ko-KR" altLang="en-US" sz="2000" dirty="0">
                <a:latin typeface="+mj-ea"/>
              </a:rPr>
              <a:t> 데이터 시각화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 시각화의 종류</a:t>
            </a:r>
            <a:endParaRPr kumimoji="1"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9C71B-F8BC-3140-A518-94BEEF094DE9}"/>
              </a:ext>
            </a:extLst>
          </p:cNvPr>
          <p:cNvSpPr/>
          <p:nvPr/>
        </p:nvSpPr>
        <p:spPr>
          <a:xfrm>
            <a:off x="7758216" y="1639858"/>
            <a:ext cx="1258784" cy="55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DD9C-718B-E44A-884B-89A151599D0C}"/>
              </a:ext>
            </a:extLst>
          </p:cNvPr>
          <p:cNvSpPr txBox="1"/>
          <p:nvPr/>
        </p:nvSpPr>
        <p:spPr>
          <a:xfrm>
            <a:off x="652960" y="2197998"/>
            <a:ext cx="5636343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상자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그림 </a:t>
            </a:r>
            <a:r>
              <a:rPr kumimoji="1" lang="en-US" altLang="ko-KR" b="1" dirty="0">
                <a:solidFill>
                  <a:srgbClr val="FF0000"/>
                </a:solidFill>
              </a:rPr>
              <a:t>(Box Plot)</a:t>
            </a:r>
          </a:p>
        </p:txBody>
      </p:sp>
      <p:pic>
        <p:nvPicPr>
          <p:cNvPr id="6146" name="Picture 2" descr="R : 다중 상자 그림-boxplot (개념 및 예제)">
            <a:extLst>
              <a:ext uri="{FF2B5EF4-FFF2-40B4-BE49-F238E27FC236}">
                <a16:creationId xmlns:a16="http://schemas.microsoft.com/office/drawing/2014/main" id="{70AF68E1-72BE-AE97-3363-3B59B2B3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2" y="2923854"/>
            <a:ext cx="5868844" cy="309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3D112-81B4-95F0-1FB7-F90ABB316985}"/>
              </a:ext>
            </a:extLst>
          </p:cNvPr>
          <p:cNvSpPr txBox="1"/>
          <p:nvPr/>
        </p:nvSpPr>
        <p:spPr>
          <a:xfrm>
            <a:off x="6852212" y="6113742"/>
            <a:ext cx="47327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>
                <a:hlinkClick r:id="rId6"/>
              </a:rPr>
              <a:t>https://t1.daumcdn.net/cfile/tistory/99E4E1435C49CB7B39</a:t>
            </a:r>
            <a:endParaRPr lang="en-US" altLang="ko-KR" sz="500" dirty="0"/>
          </a:p>
          <a:p>
            <a:r>
              <a:rPr lang="en-US" altLang="ko-KR" sz="500" dirty="0"/>
              <a:t>https://</a:t>
            </a:r>
            <a:r>
              <a:rPr lang="en-US" altLang="ko-KR" sz="500" dirty="0" err="1"/>
              <a:t>mblogthumb-phinf.pstatic.net</a:t>
            </a:r>
            <a:r>
              <a:rPr lang="en-US" altLang="ko-KR" sz="500" dirty="0"/>
              <a:t>/MjAxOTA2MTNfMjI5/MDAxNTYwMzk1MDM1NzA4.FLFUbY1ysVs70HUJhuidzMy1J5Pj3Y0--Ou6vSeTuTgg.rzKjGBjJOhmSMUS67Nu4shUbGGGHkoEDrWtoPV8ilzQg.PNG.narasemi/1_2c21SkzJMf3frPXPAR_gZA.png?type=w800</a:t>
            </a:r>
          </a:p>
          <a:p>
            <a:endParaRPr lang="ko-KR" altLang="en-US" sz="500" dirty="0"/>
          </a:p>
        </p:txBody>
      </p:sp>
      <p:pic>
        <p:nvPicPr>
          <p:cNvPr id="6148" name="Picture 4" descr="통계 상식] 상자 그림 (Box Plot) : 네이버 블로그">
            <a:extLst>
              <a:ext uri="{FF2B5EF4-FFF2-40B4-BE49-F238E27FC236}">
                <a16:creationId xmlns:a16="http://schemas.microsoft.com/office/drawing/2014/main" id="{55F1BBB6-6CE6-71A7-A239-B687C444E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303" y="3213050"/>
            <a:ext cx="5411808" cy="270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092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방이(가) 표시된 사진&#10;&#10;자동 생성된 설명">
            <a:extLst>
              <a:ext uri="{FF2B5EF4-FFF2-40B4-BE49-F238E27FC236}">
                <a16:creationId xmlns:a16="http://schemas.microsoft.com/office/drawing/2014/main" id="{F6214330-0D8C-0E4E-B56E-E192D0B9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flipH="1">
            <a:off x="6700911" y="778262"/>
            <a:ext cx="6470431" cy="7037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AB71DC-1C3C-8C42-9786-F8971BFBA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96A38E-481C-C241-BC5D-BF40E91B85BB}"/>
              </a:ext>
            </a:extLst>
          </p:cNvPr>
          <p:cNvSpPr/>
          <p:nvPr/>
        </p:nvSpPr>
        <p:spPr>
          <a:xfrm>
            <a:off x="0" y="778262"/>
            <a:ext cx="7202531" cy="1842869"/>
          </a:xfrm>
          <a:prstGeom prst="rect">
            <a:avLst/>
          </a:prstGeom>
          <a:solidFill>
            <a:srgbClr val="9ED6E8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C4173-619F-6342-8204-0185F419CFA4}"/>
              </a:ext>
            </a:extLst>
          </p:cNvPr>
          <p:cNvSpPr/>
          <p:nvPr/>
        </p:nvSpPr>
        <p:spPr>
          <a:xfrm>
            <a:off x="0" y="778262"/>
            <a:ext cx="6700911" cy="1842868"/>
          </a:xfrm>
          <a:prstGeom prst="rect">
            <a:avLst/>
          </a:prstGeom>
          <a:solidFill>
            <a:srgbClr val="9ED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50493-146C-704E-B1A7-692F7BC4B667}"/>
              </a:ext>
            </a:extLst>
          </p:cNvPr>
          <p:cNvSpPr txBox="1"/>
          <p:nvPr/>
        </p:nvSpPr>
        <p:spPr>
          <a:xfrm>
            <a:off x="230480" y="1375761"/>
            <a:ext cx="507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tx2"/>
                </a:solidFill>
              </a:rPr>
              <a:t>정리</a:t>
            </a:r>
            <a:endParaRPr kumimoji="1" lang="en-US" altLang="ko-KR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70253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234573"/>
            <a:ext cx="9450444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빅데이터 </a:t>
            </a:r>
            <a:r>
              <a:rPr kumimoji="1" lang="en-US" altLang="ko-KR" b="1" dirty="0"/>
              <a:t>(Big Data) </a:t>
            </a:r>
            <a:r>
              <a:rPr kumimoji="1" lang="ko-KR" altLang="en-US" b="1" dirty="0"/>
              <a:t>시대</a:t>
            </a:r>
            <a:endParaRPr kumimoji="1"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/>
              <a:t>데이터</a:t>
            </a:r>
            <a:r>
              <a:rPr kumimoji="1" lang="en-US" altLang="ko-KR" b="1" dirty="0"/>
              <a:t>(Data)</a:t>
            </a:r>
            <a:r>
              <a:rPr kumimoji="1" lang="ko-KR" altLang="en-US" dirty="0"/>
              <a:t>의 규모와 종류에서 그 정도가 </a:t>
            </a:r>
            <a:r>
              <a:rPr kumimoji="1" lang="ko-KR" altLang="en-US" b="1" dirty="0"/>
              <a:t>방대</a:t>
            </a:r>
            <a:r>
              <a:rPr kumimoji="1" lang="en-US" altLang="ko-KR" b="1" dirty="0"/>
              <a:t>(Big)</a:t>
            </a:r>
            <a:r>
              <a:rPr kumimoji="1" lang="ko-KR" altLang="en-US" dirty="0"/>
              <a:t>해지고 있음</a:t>
            </a:r>
            <a:r>
              <a:rPr kumimoji="1" lang="en-US" altLang="ko-KR" dirty="0"/>
              <a:t>.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테이블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텍스트 데이터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/>
              <a:t>주어진 데이터를 올바르게 분석하고 활용할 수 있는 능력</a:t>
            </a:r>
            <a:r>
              <a:rPr kumimoji="1" lang="ko-KR" altLang="en-US" dirty="0"/>
              <a:t>이 매우 중요해졌다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데이터를 기반으로 의사 결정을 효과적으로 수행할 수 있음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  <a:p>
            <a:pPr algn="ctr">
              <a:lnSpc>
                <a:spcPct val="200000"/>
              </a:lnSpc>
            </a:pPr>
            <a:r>
              <a:rPr kumimoji="1" lang="en-US" altLang="ko-KR" dirty="0"/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14" name="제목 4">
            <a:extLst>
              <a:ext uri="{FF2B5EF4-FFF2-40B4-BE49-F238E27FC236}">
                <a16:creationId xmlns:a16="http://schemas.microsoft.com/office/drawing/2014/main" id="{2C961CA7-ACC1-0C41-BBA7-63721045C5E5}"/>
              </a:ext>
            </a:extLst>
          </p:cNvPr>
          <p:cNvSpPr txBox="1">
            <a:spLocks/>
          </p:cNvSpPr>
          <p:nvPr/>
        </p:nvSpPr>
        <p:spPr>
          <a:xfrm>
            <a:off x="904839" y="907504"/>
            <a:ext cx="7480163" cy="648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1.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데이터 분석의 중요성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874579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034113"/>
            <a:ext cx="9450444" cy="333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범주형 데이터</a:t>
            </a:r>
            <a:endParaRPr kumimoji="1"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명목형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순서 </a:t>
            </a:r>
            <a:r>
              <a:rPr kumimoji="1" lang="en-US" altLang="ko-KR" dirty="0"/>
              <a:t>X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순서형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순서 </a:t>
            </a:r>
            <a:r>
              <a:rPr kumimoji="1" lang="en-US" altLang="ko-KR" dirty="0"/>
              <a:t>O</a:t>
            </a:r>
          </a:p>
          <a:p>
            <a:pPr>
              <a:lnSpc>
                <a:spcPct val="200000"/>
              </a:lnSpc>
            </a:pPr>
            <a:r>
              <a:rPr kumimoji="1" lang="ko-KR" altLang="en-US" b="1" dirty="0" err="1"/>
              <a:t>수치형</a:t>
            </a:r>
            <a:r>
              <a:rPr kumimoji="1" lang="ko-KR" altLang="en-US" b="1" dirty="0"/>
              <a:t> 데이터</a:t>
            </a:r>
            <a:endParaRPr kumimoji="1"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이산형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이산적인 값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연속형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연속적인 값</a:t>
            </a:r>
            <a:endParaRPr kumimoji="1" lang="en-US" altLang="ko-KR" dirty="0"/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459DCB71-39C6-C144-AC28-B49863D6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39" y="907504"/>
            <a:ext cx="7480163" cy="64813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2.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데이터의 형태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1994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234573"/>
            <a:ext cx="9450444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기술 통계학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데이터를 요약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설명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b="1" dirty="0"/>
              <a:t>추론 통계학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데이터를 바탕으로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미지의 집단에 대한 결론을 추론</a:t>
            </a:r>
            <a:endParaRPr kumimoji="1" lang="en-US" altLang="ko-KR" dirty="0"/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459DCB71-39C6-C144-AC28-B49863D6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39" y="907504"/>
            <a:ext cx="7480163" cy="64813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3.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통계학이란</a:t>
            </a:r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?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5118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274930"/>
            <a:ext cx="9450444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데이터의 </a:t>
            </a:r>
            <a:r>
              <a:rPr kumimoji="1" lang="ko-KR" altLang="en-US" b="1" dirty="0" err="1"/>
              <a:t>요약값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평균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중앙값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최빈값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사분위수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분산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표준편차</a:t>
            </a:r>
            <a:endParaRPr kumimoji="1" lang="en-US" altLang="ko-KR" dirty="0"/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459DCB71-39C6-C144-AC28-B49863D6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39" y="907504"/>
            <a:ext cx="7480163" cy="64813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4.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통계학의 기초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5057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274930"/>
            <a:ext cx="9450444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모집단과 표본 </a:t>
            </a:r>
            <a:r>
              <a:rPr kumimoji="1" lang="en-US" altLang="ko-KR" b="1" dirty="0"/>
              <a:t>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모집단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표본집단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모수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통계량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추정 </a:t>
            </a:r>
            <a:r>
              <a:rPr kumimoji="1" lang="en-US" altLang="ko-KR" dirty="0"/>
              <a:t>(</a:t>
            </a:r>
            <a:r>
              <a:rPr kumimoji="1" lang="ko-KR" altLang="en-US" dirty="0"/>
              <a:t> 점 추정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구간 추정 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신뢰구간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신뢰수준</a:t>
            </a:r>
            <a:endParaRPr kumimoji="1" lang="en-US" altLang="ko-KR" dirty="0"/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459DCB71-39C6-C144-AC28-B49863D6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39" y="907504"/>
            <a:ext cx="7480163" cy="64813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4.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통계학의 기초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5741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274930"/>
            <a:ext cx="9450444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확률 </a:t>
            </a:r>
            <a:r>
              <a:rPr kumimoji="1" lang="en-US" altLang="ko-KR" b="1" dirty="0"/>
              <a:t>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시행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표본공간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배반사건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여사건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확률의 덧셈 정리</a:t>
            </a:r>
            <a:endParaRPr kumimoji="1" lang="en-US" altLang="ko-KR" dirty="0"/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459DCB71-39C6-C144-AC28-B49863D6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39" y="907504"/>
            <a:ext cx="7480163" cy="64813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4.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통계학의 기초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31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4.</a:t>
            </a:r>
            <a:r>
              <a:rPr kumimoji="1" lang="ko-KR" altLang="en-US" sz="2000" dirty="0">
                <a:latin typeface="+mj-ea"/>
                <a:ea typeface="+mj-ea"/>
              </a:rPr>
              <a:t> 통계학의 기초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5002099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(</a:t>
            </a:r>
            <a:r>
              <a:rPr kumimoji="1" lang="ko-KR" altLang="en-US" dirty="0"/>
              <a:t>정형</a:t>
            </a:r>
            <a:r>
              <a:rPr kumimoji="1" lang="en-US" altLang="ko-KR" dirty="0"/>
              <a:t>)</a:t>
            </a:r>
            <a:r>
              <a:rPr kumimoji="1" lang="ko-KR" altLang="en-US" dirty="0"/>
              <a:t> 데이터의 형태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dirty="0"/>
              <a:t>데이터의 </a:t>
            </a:r>
            <a:r>
              <a:rPr kumimoji="1" lang="ko-KR" altLang="en-US" dirty="0" err="1"/>
              <a:t>요약값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eriod" startAt="3"/>
            </a:pPr>
            <a:r>
              <a:rPr kumimoji="1" lang="ko-KR" altLang="en-US" dirty="0"/>
              <a:t>모집단과 표본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eriod" startAt="3"/>
            </a:pPr>
            <a:r>
              <a:rPr kumimoji="1" lang="ko-KR" altLang="en-US" dirty="0"/>
              <a:t>확률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eriod" startAt="3"/>
            </a:pPr>
            <a:r>
              <a:rPr kumimoji="1" lang="ko-KR" altLang="en-US" dirty="0"/>
              <a:t>조건부 확률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eriod" startAt="3"/>
            </a:pPr>
            <a:r>
              <a:rPr kumimoji="1" lang="ko-KR" altLang="en-US" dirty="0"/>
              <a:t>사건의 독립과 종속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985824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274930"/>
            <a:ext cx="9450444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조건부 확률 </a:t>
            </a:r>
            <a:r>
              <a:rPr kumimoji="1" lang="en-US" altLang="ko-KR" b="1" dirty="0"/>
              <a:t>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조건부 확률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특정 사건이 일어났을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사건이 발생할 확률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확률의 곱셈 정리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b="1" dirty="0"/>
          </a:p>
          <a:p>
            <a:pPr>
              <a:lnSpc>
                <a:spcPct val="200000"/>
              </a:lnSpc>
            </a:pPr>
            <a:r>
              <a:rPr kumimoji="1" lang="ko-KR" altLang="en-US" b="1" dirty="0"/>
              <a:t>사건의 독립과 종속</a:t>
            </a:r>
            <a:endParaRPr kumimoji="1" lang="en-US" altLang="ko-KR" b="1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459DCB71-39C6-C144-AC28-B49863D6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39" y="907504"/>
            <a:ext cx="7480163" cy="64813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4.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통계학의 기초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5610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274930"/>
            <a:ext cx="9450444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확률 변수</a:t>
            </a:r>
            <a:r>
              <a:rPr kumimoji="1" lang="en-US" altLang="ko-KR" b="1" dirty="0"/>
              <a:t>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이산형 확률변수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확률 질량 함수 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연속형 확률변수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확률 밀도 함수 </a:t>
            </a:r>
            <a:r>
              <a:rPr kumimoji="1" lang="en-US" altLang="ko-KR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b="1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459DCB71-39C6-C144-AC28-B49863D6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39" y="907504"/>
            <a:ext cx="7480163" cy="64813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4.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통계학의 기초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7451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234573"/>
            <a:ext cx="9450444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변수들 사이에 어떤 관계가 있는지 확인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3</a:t>
            </a:r>
            <a:r>
              <a:rPr kumimoji="1" lang="ko-KR" altLang="en-US" dirty="0"/>
              <a:t>가지 경우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 err="1"/>
              <a:t>수치형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수치형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산점도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 err="1"/>
              <a:t>수치형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명목형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범주 별 평균 계산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상자 그림 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 err="1"/>
              <a:t>명목형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명목형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교차 분석표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b="1" dirty="0"/>
              <a:t>상관관계 </a:t>
            </a:r>
            <a:r>
              <a:rPr kumimoji="1" lang="en-US" altLang="ko-KR" b="1" dirty="0"/>
              <a:t>vs. </a:t>
            </a:r>
            <a:r>
              <a:rPr kumimoji="1" lang="ko-KR" altLang="en-US" b="1" dirty="0"/>
              <a:t>인과관계</a:t>
            </a:r>
            <a:endParaRPr kumimoji="1" lang="en-US" altLang="ko-KR" b="1" dirty="0"/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459DCB71-39C6-C144-AC28-B49863D6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39" y="907504"/>
            <a:ext cx="7480163" cy="64813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5.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상관관계 분석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0920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234573"/>
            <a:ext cx="9450444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하나 혹은 그 이상의 변수를 사용하여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변수를 예측하는 분석법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b="1" dirty="0"/>
              <a:t>Y = AX + B</a:t>
            </a:r>
          </a:p>
          <a:p>
            <a:pPr>
              <a:lnSpc>
                <a:spcPct val="200000"/>
              </a:lnSpc>
            </a:pPr>
            <a:r>
              <a:rPr kumimoji="1" lang="ko-KR" altLang="en-US" b="1" dirty="0"/>
              <a:t>계수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기울기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절편</a:t>
            </a:r>
            <a:endParaRPr kumimoji="1" lang="en-US" altLang="ko-KR" b="1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계수 추정 </a:t>
            </a:r>
            <a:r>
              <a:rPr kumimoji="1" lang="en-US" altLang="ko-KR" dirty="0"/>
              <a:t>: </a:t>
            </a:r>
            <a:r>
              <a:rPr kumimoji="1" lang="ko-KR" altLang="en-US" b="1" dirty="0"/>
              <a:t>오차를 최소화</a:t>
            </a:r>
            <a:r>
              <a:rPr kumimoji="1" lang="ko-KR" altLang="en-US" dirty="0"/>
              <a:t>하는 계수 찾기</a:t>
            </a:r>
            <a:endParaRPr kumimoji="1" lang="en-US" altLang="ko-KR" dirty="0"/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459DCB71-39C6-C144-AC28-B49863D6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39" y="907504"/>
            <a:ext cx="7480163" cy="64813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6.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회귀 분석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651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234573"/>
            <a:ext cx="9450444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 err="1"/>
              <a:t>시계열</a:t>
            </a:r>
            <a:r>
              <a:rPr kumimoji="1" lang="ko-KR" altLang="en-US" b="1" dirty="0"/>
              <a:t> 데이터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시간의 흐름에 따라 기록된 데이터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 err="1"/>
              <a:t>시계열</a:t>
            </a:r>
            <a:r>
              <a:rPr kumimoji="1" lang="ko-KR" altLang="en-US" dirty="0"/>
              <a:t> 분해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/>
              <a:t>추세 </a:t>
            </a:r>
            <a:r>
              <a:rPr kumimoji="1" lang="en-US" altLang="ko-KR" b="1" dirty="0"/>
              <a:t>( Trend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/>
              <a:t>계절성 </a:t>
            </a:r>
            <a:r>
              <a:rPr kumimoji="1" lang="en-US" altLang="ko-KR" b="1" dirty="0"/>
              <a:t>( Seasonality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잔차</a:t>
            </a:r>
            <a:r>
              <a:rPr kumimoji="1" lang="ko-KR" altLang="en-US" dirty="0"/>
              <a:t> </a:t>
            </a:r>
            <a:r>
              <a:rPr kumimoji="1" lang="en-US" altLang="ko-KR" dirty="0"/>
              <a:t>( Residual )</a:t>
            </a:r>
          </a:p>
          <a:p>
            <a:pPr>
              <a:lnSpc>
                <a:spcPct val="200000"/>
              </a:lnSpc>
            </a:pPr>
            <a:r>
              <a:rPr kumimoji="1" lang="ko-KR" altLang="en-US" b="1" dirty="0"/>
              <a:t>이동 평균법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지수 </a:t>
            </a:r>
            <a:r>
              <a:rPr kumimoji="1" lang="ko-KR" altLang="en-US" b="1" dirty="0" err="1"/>
              <a:t>평활법</a:t>
            </a:r>
            <a:endParaRPr kumimoji="1" lang="en-US" altLang="ko-KR" b="1" dirty="0"/>
          </a:p>
          <a:p>
            <a:pPr algn="ctr">
              <a:lnSpc>
                <a:spcPct val="200000"/>
              </a:lnSpc>
            </a:pPr>
            <a:r>
              <a:rPr kumimoji="1" lang="en-US" altLang="ko-KR" dirty="0"/>
              <a:t>!</a:t>
            </a:r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459DCB71-39C6-C144-AC28-B49863D6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39" y="907504"/>
            <a:ext cx="7480163" cy="64813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7.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</a:t>
            </a:r>
            <a:r>
              <a:rPr lang="ko-KR" altLang="en-US" sz="3200" b="1" dirty="0" err="1">
                <a:solidFill>
                  <a:srgbClr val="003F97"/>
                </a:solidFill>
                <a:latin typeface="+mj-ea"/>
              </a:rPr>
              <a:t>시계열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분석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8163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F917AD-FFC9-0D4A-9DAD-9644618CA970}"/>
              </a:ext>
            </a:extLst>
          </p:cNvPr>
          <p:cNvSpPr/>
          <p:nvPr/>
        </p:nvSpPr>
        <p:spPr>
          <a:xfrm>
            <a:off x="415636" y="932475"/>
            <a:ext cx="7969366" cy="648134"/>
          </a:xfrm>
          <a:prstGeom prst="roundRect">
            <a:avLst/>
          </a:prstGeom>
          <a:solidFill>
            <a:srgbClr val="9E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BBBBE7-D619-FE46-98DA-EC2E9E0C22C7}"/>
              </a:ext>
            </a:extLst>
          </p:cNvPr>
          <p:cNvSpPr/>
          <p:nvPr/>
        </p:nvSpPr>
        <p:spPr>
          <a:xfrm>
            <a:off x="484300" y="1782389"/>
            <a:ext cx="10702256" cy="4143136"/>
          </a:xfrm>
          <a:prstGeom prst="roundRect">
            <a:avLst/>
          </a:prstGeom>
          <a:noFill/>
          <a:ln w="66675">
            <a:solidFill>
              <a:srgbClr val="01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D533-CE90-4C41-9C5F-E46B5D96DBE0}"/>
              </a:ext>
            </a:extLst>
          </p:cNvPr>
          <p:cNvSpPr txBox="1"/>
          <p:nvPr/>
        </p:nvSpPr>
        <p:spPr>
          <a:xfrm>
            <a:off x="904839" y="2234573"/>
            <a:ext cx="9450444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히스토그램</a:t>
            </a:r>
            <a:r>
              <a:rPr kumimoji="1" lang="en-US" altLang="ko-KR" dirty="0"/>
              <a:t> (Histogram)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선 그래프 </a:t>
            </a:r>
            <a:r>
              <a:rPr kumimoji="1" lang="en-US" altLang="ko-KR" dirty="0"/>
              <a:t>(Line Plot)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 err="1"/>
              <a:t>산점도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(Scatter Plot)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막대 그래프 </a:t>
            </a:r>
            <a:r>
              <a:rPr kumimoji="1" lang="en-US" altLang="ko-KR" dirty="0"/>
              <a:t>(Bar plot)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상자 그림 </a:t>
            </a:r>
            <a:r>
              <a:rPr kumimoji="1" lang="en-US" altLang="ko-KR" dirty="0"/>
              <a:t>(Box plot)</a:t>
            </a:r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459DCB71-39C6-C144-AC28-B49863D6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39" y="907504"/>
            <a:ext cx="7480163" cy="64813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rgbClr val="003F97"/>
                </a:solidFill>
                <a:latin typeface="+mj-ea"/>
              </a:rPr>
              <a:t>8.</a:t>
            </a:r>
            <a:r>
              <a:rPr lang="ko-KR" altLang="en-US" sz="3200" b="1" dirty="0">
                <a:solidFill>
                  <a:srgbClr val="003F97"/>
                </a:solidFill>
                <a:latin typeface="+mj-ea"/>
              </a:rPr>
              <a:t> 데이터 시각화</a:t>
            </a:r>
            <a:endParaRPr lang="ko-Kore-KR" altLang="en-US" sz="3200" b="1" dirty="0">
              <a:solidFill>
                <a:srgbClr val="003F97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05604-5745-5844-BA57-A32452156CED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874EAC0-FED4-E74C-A1CD-E06F2CB7D8FD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4DC1AEA-D26E-9949-8765-FA2C090A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7499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6498E11-2ED3-B646-A855-2C8038B97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2315D-D8F1-7746-9031-A89678CD6AC3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78889-2AB5-3846-B3F8-0E9398F7FA82}"/>
              </a:ext>
            </a:extLst>
          </p:cNvPr>
          <p:cNvSpPr txBox="1"/>
          <p:nvPr/>
        </p:nvSpPr>
        <p:spPr>
          <a:xfrm>
            <a:off x="1456661" y="2137558"/>
            <a:ext cx="9133368" cy="369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400" dirty="0"/>
              <a:t>감사합니다</a:t>
            </a:r>
            <a:r>
              <a:rPr kumimoji="1" lang="en-US" altLang="ko-KR" sz="8400" dirty="0"/>
              <a:t>!</a:t>
            </a:r>
          </a:p>
          <a:p>
            <a:pPr algn="ctr"/>
            <a:endParaRPr kumimoji="1" lang="en-US" altLang="ko-KR" dirty="0"/>
          </a:p>
          <a:p>
            <a:pPr algn="r">
              <a:lnSpc>
                <a:spcPct val="150000"/>
              </a:lnSpc>
            </a:pPr>
            <a:endParaRPr kumimoji="1" lang="en-US" altLang="ko-KR" dirty="0"/>
          </a:p>
          <a:p>
            <a:pPr algn="r">
              <a:lnSpc>
                <a:spcPct val="150000"/>
              </a:lnSpc>
            </a:pPr>
            <a:endParaRPr kumimoji="1" lang="en-US" altLang="ko-KR" dirty="0"/>
          </a:p>
          <a:p>
            <a:pPr algn="r">
              <a:lnSpc>
                <a:spcPct val="150000"/>
              </a:lnSpc>
            </a:pPr>
            <a:r>
              <a:rPr kumimoji="1" lang="ko-KR" altLang="en-US" dirty="0"/>
              <a:t>연세대학교 이승한</a:t>
            </a:r>
            <a:endParaRPr kumimoji="1" lang="en-US" altLang="ko-KR" dirty="0"/>
          </a:p>
          <a:p>
            <a:pPr algn="r">
              <a:lnSpc>
                <a:spcPct val="150000"/>
              </a:lnSpc>
            </a:pPr>
            <a:r>
              <a:rPr kumimoji="1" lang="en-US" altLang="ko-KR" dirty="0"/>
              <a:t>010-8768-8472</a:t>
            </a:r>
          </a:p>
          <a:p>
            <a:pPr algn="r">
              <a:lnSpc>
                <a:spcPct val="150000"/>
              </a:lnSpc>
            </a:pPr>
            <a:r>
              <a:rPr kumimoji="1" lang="en-US" altLang="ko-KR" dirty="0"/>
              <a:t>seunghan9613@yonsei.ac.kr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988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정형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데이터의 형태</a:t>
            </a:r>
            <a:endParaRPr kumimoji="1"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7301353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테이블</a:t>
            </a:r>
            <a:r>
              <a:rPr kumimoji="1" lang="en-US" altLang="ko-KR" dirty="0"/>
              <a:t>(Table) </a:t>
            </a:r>
            <a:r>
              <a:rPr kumimoji="1" lang="ko-KR" altLang="en-US" dirty="0"/>
              <a:t>형식의 데이터</a:t>
            </a:r>
            <a:endParaRPr kumimoji="1"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ED5B81-0A51-6E40-9EBF-5743E5B3D434}"/>
              </a:ext>
            </a:extLst>
          </p:cNvPr>
          <p:cNvGrpSpPr/>
          <p:nvPr/>
        </p:nvGrpSpPr>
        <p:grpSpPr>
          <a:xfrm>
            <a:off x="6645292" y="2131105"/>
            <a:ext cx="4743415" cy="3391426"/>
            <a:chOff x="7098761" y="2560365"/>
            <a:chExt cx="3836478" cy="27429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0E3B933-F856-0746-B15E-655EB1F53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8761" y="3085735"/>
              <a:ext cx="3836478" cy="1787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0964E3-E476-7B4C-B610-75277423D7EA}"/>
                </a:ext>
              </a:extLst>
            </p:cNvPr>
            <p:cNvSpPr txBox="1"/>
            <p:nvPr/>
          </p:nvSpPr>
          <p:spPr>
            <a:xfrm>
              <a:off x="7989549" y="4934021"/>
              <a:ext cx="287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테이블 </a:t>
              </a:r>
              <a:r>
                <a:rPr kumimoji="1" lang="en-US" altLang="ko-KR" dirty="0"/>
                <a:t>(Table) </a:t>
              </a:r>
              <a:r>
                <a:rPr kumimoji="1" lang="ko-KR" altLang="en-US" dirty="0"/>
                <a:t>데이터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32CD75D-B0C7-FF40-BE45-4D0AB44B8E33}"/>
                </a:ext>
              </a:extLst>
            </p:cNvPr>
            <p:cNvSpPr/>
            <p:nvPr/>
          </p:nvSpPr>
          <p:spPr>
            <a:xfrm>
              <a:off x="7170761" y="2560365"/>
              <a:ext cx="3691774" cy="389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정형 데이터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93AC69-4503-1CE4-B9BC-EFEB42364440}"/>
              </a:ext>
            </a:extLst>
          </p:cNvPr>
          <p:cNvSpPr/>
          <p:nvPr/>
        </p:nvSpPr>
        <p:spPr>
          <a:xfrm>
            <a:off x="9542671" y="6457890"/>
            <a:ext cx="277196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blog.kakaocdn.net</a:t>
            </a:r>
            <a:r>
              <a:rPr lang="ko-KR" altLang="en-US" sz="500" dirty="0"/>
              <a:t>/</a:t>
            </a:r>
            <a:r>
              <a:rPr lang="ko-KR" altLang="en-US" sz="500" dirty="0" err="1"/>
              <a:t>dn</a:t>
            </a:r>
            <a:r>
              <a:rPr lang="ko-KR" altLang="en-US" sz="500" dirty="0"/>
              <a:t>/</a:t>
            </a:r>
            <a:r>
              <a:rPr lang="ko-KR" altLang="en-US" sz="500" dirty="0" err="1"/>
              <a:t>tBTGb</a:t>
            </a:r>
            <a:r>
              <a:rPr lang="ko-KR" altLang="en-US" sz="500" dirty="0"/>
              <a:t>/btrp96nSjDF/mY9GnqxqHBOQJDuoWDE2kk/</a:t>
            </a:r>
            <a:r>
              <a:rPr lang="ko-KR" altLang="en-US" sz="500" dirty="0" err="1"/>
              <a:t>img.jpg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270952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방이(가) 표시된 사진&#10;&#10;자동 생성된 설명">
            <a:extLst>
              <a:ext uri="{FF2B5EF4-FFF2-40B4-BE49-F238E27FC236}">
                <a16:creationId xmlns:a16="http://schemas.microsoft.com/office/drawing/2014/main" id="{F6214330-0D8C-0E4E-B56E-E192D0B9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flipH="1">
            <a:off x="6700911" y="778262"/>
            <a:ext cx="6470431" cy="7037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AB71DC-1C3C-8C42-9786-F8971BFBA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96A38E-481C-C241-BC5D-BF40E91B85BB}"/>
              </a:ext>
            </a:extLst>
          </p:cNvPr>
          <p:cNvSpPr/>
          <p:nvPr/>
        </p:nvSpPr>
        <p:spPr>
          <a:xfrm>
            <a:off x="0" y="778262"/>
            <a:ext cx="7202531" cy="1842869"/>
          </a:xfrm>
          <a:prstGeom prst="rect">
            <a:avLst/>
          </a:prstGeom>
          <a:solidFill>
            <a:srgbClr val="9ED6E8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C4173-619F-6342-8204-0185F419CFA4}"/>
              </a:ext>
            </a:extLst>
          </p:cNvPr>
          <p:cNvSpPr/>
          <p:nvPr/>
        </p:nvSpPr>
        <p:spPr>
          <a:xfrm>
            <a:off x="0" y="778262"/>
            <a:ext cx="6700911" cy="1842868"/>
          </a:xfrm>
          <a:prstGeom prst="rect">
            <a:avLst/>
          </a:prstGeom>
          <a:solidFill>
            <a:srgbClr val="9ED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50493-146C-704E-B1A7-692F7BC4B667}"/>
              </a:ext>
            </a:extLst>
          </p:cNvPr>
          <p:cNvSpPr txBox="1"/>
          <p:nvPr/>
        </p:nvSpPr>
        <p:spPr>
          <a:xfrm>
            <a:off x="230480" y="1375761"/>
            <a:ext cx="507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2"/>
                </a:solidFill>
              </a:rPr>
              <a:t>1.</a:t>
            </a:r>
            <a:r>
              <a:rPr kumimoji="1" lang="ko-KR" altLang="en-US" sz="2800" b="1" dirty="0">
                <a:solidFill>
                  <a:schemeClr val="tx2"/>
                </a:solidFill>
              </a:rPr>
              <a:t> 데이터 분석의 중요성</a:t>
            </a:r>
            <a:endParaRPr kumimoji="1" lang="en-US" altLang="ko-KR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96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정형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데이터의 형태</a:t>
            </a:r>
            <a:endParaRPr kumimoji="1"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7301353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테이블</a:t>
            </a:r>
            <a:r>
              <a:rPr kumimoji="1" lang="en-US" altLang="ko-KR" dirty="0"/>
              <a:t>(Table) </a:t>
            </a:r>
            <a:r>
              <a:rPr kumimoji="1" lang="ko-KR" altLang="en-US" dirty="0"/>
              <a:t>형식의 데이터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테이블 데이터의 구성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>
                <a:solidFill>
                  <a:srgbClr val="FF0000"/>
                </a:solidFill>
              </a:rPr>
              <a:t>행 </a:t>
            </a:r>
            <a:r>
              <a:rPr kumimoji="1" lang="en-US" altLang="ko-KR" b="1" dirty="0">
                <a:solidFill>
                  <a:srgbClr val="FF0000"/>
                </a:solidFill>
              </a:rPr>
              <a:t>(row) : </a:t>
            </a:r>
            <a:r>
              <a:rPr kumimoji="1" lang="ko-KR" altLang="en-US" b="1" dirty="0">
                <a:solidFill>
                  <a:srgbClr val="FF0000"/>
                </a:solidFill>
              </a:rPr>
              <a:t>각각의 데이터를 의미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ln>
                  <a:solidFill>
                    <a:srgbClr val="014098"/>
                  </a:solidFill>
                </a:ln>
              </a:rPr>
              <a:t>열 </a:t>
            </a:r>
            <a:r>
              <a:rPr kumimoji="1" lang="en-US" altLang="ko-KR" dirty="0">
                <a:ln>
                  <a:solidFill>
                    <a:srgbClr val="014098"/>
                  </a:solidFill>
                </a:ln>
              </a:rPr>
              <a:t>(column)</a:t>
            </a:r>
            <a:r>
              <a:rPr kumimoji="1" lang="ko-KR" altLang="en-US" dirty="0">
                <a:ln>
                  <a:solidFill>
                    <a:srgbClr val="014098"/>
                  </a:solidFill>
                </a:ln>
              </a:rPr>
              <a:t> </a:t>
            </a:r>
            <a:r>
              <a:rPr kumimoji="1" lang="en-US" altLang="ko-KR" dirty="0">
                <a:ln>
                  <a:solidFill>
                    <a:srgbClr val="014098"/>
                  </a:solidFill>
                </a:ln>
              </a:rPr>
              <a:t>:</a:t>
            </a:r>
            <a:r>
              <a:rPr kumimoji="1" lang="ko-KR" altLang="en-US" dirty="0">
                <a:ln>
                  <a:solidFill>
                    <a:srgbClr val="014098"/>
                  </a:solidFill>
                </a:ln>
              </a:rPr>
              <a:t> 각각의 특징을 의미</a:t>
            </a:r>
            <a:endParaRPr kumimoji="1" lang="en-US" altLang="ko-KR" dirty="0">
              <a:ln>
                <a:solidFill>
                  <a:srgbClr val="014098"/>
                </a:solidFill>
              </a:ln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ED5B81-0A51-6E40-9EBF-5743E5B3D434}"/>
              </a:ext>
            </a:extLst>
          </p:cNvPr>
          <p:cNvGrpSpPr/>
          <p:nvPr/>
        </p:nvGrpSpPr>
        <p:grpSpPr>
          <a:xfrm>
            <a:off x="6645292" y="2131105"/>
            <a:ext cx="4743415" cy="3391426"/>
            <a:chOff x="7098761" y="2560365"/>
            <a:chExt cx="3836478" cy="27429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0E3B933-F856-0746-B15E-655EB1F53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8761" y="3085735"/>
              <a:ext cx="3836478" cy="1787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0964E3-E476-7B4C-B610-75277423D7EA}"/>
                </a:ext>
              </a:extLst>
            </p:cNvPr>
            <p:cNvSpPr txBox="1"/>
            <p:nvPr/>
          </p:nvSpPr>
          <p:spPr>
            <a:xfrm>
              <a:off x="7989549" y="4934021"/>
              <a:ext cx="287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테이블 </a:t>
              </a:r>
              <a:r>
                <a:rPr kumimoji="1" lang="en-US" altLang="ko-KR" dirty="0"/>
                <a:t>(Table) </a:t>
              </a:r>
              <a:r>
                <a:rPr kumimoji="1" lang="ko-KR" altLang="en-US" dirty="0"/>
                <a:t>데이터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32CD75D-B0C7-FF40-BE45-4D0AB44B8E33}"/>
                </a:ext>
              </a:extLst>
            </p:cNvPr>
            <p:cNvSpPr/>
            <p:nvPr/>
          </p:nvSpPr>
          <p:spPr>
            <a:xfrm>
              <a:off x="7170761" y="2560365"/>
              <a:ext cx="3691774" cy="389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정형 데이터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90BD81-CC6E-0D4F-A34B-912092C71FFF}"/>
                </a:ext>
              </a:extLst>
            </p:cNvPr>
            <p:cNvSpPr/>
            <p:nvPr/>
          </p:nvSpPr>
          <p:spPr>
            <a:xfrm>
              <a:off x="7747676" y="3214305"/>
              <a:ext cx="475013" cy="1658667"/>
            </a:xfrm>
            <a:prstGeom prst="rect">
              <a:avLst/>
            </a:prstGeom>
            <a:noFill/>
            <a:ln w="38100">
              <a:solidFill>
                <a:srgbClr val="003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6CAE97-DA6A-F44A-9363-61C9FE72B2B6}"/>
                </a:ext>
              </a:extLst>
            </p:cNvPr>
            <p:cNvSpPr/>
            <p:nvPr/>
          </p:nvSpPr>
          <p:spPr>
            <a:xfrm flipV="1">
              <a:off x="7283637" y="4271208"/>
              <a:ext cx="3651602" cy="1543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056098-CF50-60D2-13A8-7863FD79DDE7}"/>
              </a:ext>
            </a:extLst>
          </p:cNvPr>
          <p:cNvSpPr/>
          <p:nvPr/>
        </p:nvSpPr>
        <p:spPr>
          <a:xfrm>
            <a:off x="9542671" y="6457890"/>
            <a:ext cx="277196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blog.kakaocdn.net</a:t>
            </a:r>
            <a:r>
              <a:rPr lang="ko-KR" altLang="en-US" sz="500" dirty="0"/>
              <a:t>/</a:t>
            </a:r>
            <a:r>
              <a:rPr lang="ko-KR" altLang="en-US" sz="500" dirty="0" err="1"/>
              <a:t>dn</a:t>
            </a:r>
            <a:r>
              <a:rPr lang="ko-KR" altLang="en-US" sz="500" dirty="0"/>
              <a:t>/</a:t>
            </a:r>
            <a:r>
              <a:rPr lang="ko-KR" altLang="en-US" sz="500" dirty="0" err="1"/>
              <a:t>tBTGb</a:t>
            </a:r>
            <a:r>
              <a:rPr lang="ko-KR" altLang="en-US" sz="500" dirty="0"/>
              <a:t>/btrp96nSjDF/mY9GnqxqHBOQJDuoWDE2kk/</a:t>
            </a:r>
            <a:r>
              <a:rPr lang="ko-KR" altLang="en-US" sz="500" dirty="0" err="1"/>
              <a:t>img.jpg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3605695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정형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데이터의 형태</a:t>
            </a:r>
            <a:endParaRPr kumimoji="1"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7301353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테이블</a:t>
            </a:r>
            <a:r>
              <a:rPr kumimoji="1" lang="en-US" altLang="ko-KR" dirty="0"/>
              <a:t>(Table) </a:t>
            </a:r>
            <a:r>
              <a:rPr kumimoji="1" lang="ko-KR" altLang="en-US" dirty="0"/>
              <a:t>형식의 데이터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테이블 데이터의 구성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>
                <a:solidFill>
                  <a:srgbClr val="FF0000"/>
                </a:solidFill>
              </a:rPr>
              <a:t>행 </a:t>
            </a:r>
            <a:r>
              <a:rPr kumimoji="1" lang="en-US" altLang="ko-KR" b="1" dirty="0">
                <a:solidFill>
                  <a:srgbClr val="FF0000"/>
                </a:solidFill>
              </a:rPr>
              <a:t>(row) : </a:t>
            </a:r>
            <a:r>
              <a:rPr kumimoji="1" lang="ko-KR" altLang="en-US" b="1" dirty="0">
                <a:solidFill>
                  <a:srgbClr val="FF0000"/>
                </a:solidFill>
              </a:rPr>
              <a:t>각각의 데이터를 의미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ln>
                  <a:solidFill>
                    <a:srgbClr val="014098"/>
                  </a:solidFill>
                </a:ln>
              </a:rPr>
              <a:t>열 </a:t>
            </a:r>
            <a:r>
              <a:rPr kumimoji="1" lang="en-US" altLang="ko-KR" dirty="0">
                <a:ln>
                  <a:solidFill>
                    <a:srgbClr val="014098"/>
                  </a:solidFill>
                </a:ln>
              </a:rPr>
              <a:t>(column)</a:t>
            </a:r>
            <a:r>
              <a:rPr kumimoji="1" lang="ko-KR" altLang="en-US" dirty="0">
                <a:ln>
                  <a:solidFill>
                    <a:srgbClr val="014098"/>
                  </a:solidFill>
                </a:ln>
              </a:rPr>
              <a:t> </a:t>
            </a:r>
            <a:r>
              <a:rPr kumimoji="1" lang="en-US" altLang="ko-KR" dirty="0">
                <a:ln>
                  <a:solidFill>
                    <a:srgbClr val="014098"/>
                  </a:solidFill>
                </a:ln>
              </a:rPr>
              <a:t>:</a:t>
            </a:r>
            <a:r>
              <a:rPr kumimoji="1" lang="ko-KR" altLang="en-US" dirty="0">
                <a:ln>
                  <a:solidFill>
                    <a:srgbClr val="014098"/>
                  </a:solidFill>
                </a:ln>
              </a:rPr>
              <a:t> 각각의 특징을 의미</a:t>
            </a:r>
            <a:endParaRPr kumimoji="1" lang="en-US" altLang="ko-KR" dirty="0">
              <a:ln>
                <a:solidFill>
                  <a:srgbClr val="014098"/>
                </a:solidFill>
              </a:ln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ED5B81-0A51-6E40-9EBF-5743E5B3D434}"/>
              </a:ext>
            </a:extLst>
          </p:cNvPr>
          <p:cNvGrpSpPr/>
          <p:nvPr/>
        </p:nvGrpSpPr>
        <p:grpSpPr>
          <a:xfrm>
            <a:off x="6645292" y="2131105"/>
            <a:ext cx="4743415" cy="3391426"/>
            <a:chOff x="7098761" y="2560365"/>
            <a:chExt cx="3836478" cy="27429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0E3B933-F856-0746-B15E-655EB1F53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8761" y="3085735"/>
              <a:ext cx="3836478" cy="1787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0964E3-E476-7B4C-B610-75277423D7EA}"/>
                </a:ext>
              </a:extLst>
            </p:cNvPr>
            <p:cNvSpPr txBox="1"/>
            <p:nvPr/>
          </p:nvSpPr>
          <p:spPr>
            <a:xfrm>
              <a:off x="7989549" y="4934021"/>
              <a:ext cx="287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테이블 </a:t>
              </a:r>
              <a:r>
                <a:rPr kumimoji="1" lang="en-US" altLang="ko-KR" dirty="0"/>
                <a:t>(Table) </a:t>
              </a:r>
              <a:r>
                <a:rPr kumimoji="1" lang="ko-KR" altLang="en-US" dirty="0"/>
                <a:t>데이터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32CD75D-B0C7-FF40-BE45-4D0AB44B8E33}"/>
                </a:ext>
              </a:extLst>
            </p:cNvPr>
            <p:cNvSpPr/>
            <p:nvPr/>
          </p:nvSpPr>
          <p:spPr>
            <a:xfrm>
              <a:off x="7170761" y="2560365"/>
              <a:ext cx="3691774" cy="389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정형 데이터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90BD81-CC6E-0D4F-A34B-912092C71FFF}"/>
                </a:ext>
              </a:extLst>
            </p:cNvPr>
            <p:cNvSpPr/>
            <p:nvPr/>
          </p:nvSpPr>
          <p:spPr>
            <a:xfrm>
              <a:off x="7747676" y="3214305"/>
              <a:ext cx="475013" cy="1658667"/>
            </a:xfrm>
            <a:prstGeom prst="rect">
              <a:avLst/>
            </a:prstGeom>
            <a:noFill/>
            <a:ln w="38100">
              <a:solidFill>
                <a:srgbClr val="003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6CAE97-DA6A-F44A-9363-61C9FE72B2B6}"/>
                </a:ext>
              </a:extLst>
            </p:cNvPr>
            <p:cNvSpPr/>
            <p:nvPr/>
          </p:nvSpPr>
          <p:spPr>
            <a:xfrm flipV="1">
              <a:off x="7283637" y="4271208"/>
              <a:ext cx="3651602" cy="1543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654B5B-F6A2-2547-A508-BF2E42A0FB4F}"/>
              </a:ext>
            </a:extLst>
          </p:cNvPr>
          <p:cNvSpPr txBox="1"/>
          <p:nvPr/>
        </p:nvSpPr>
        <p:spPr>
          <a:xfrm>
            <a:off x="6229718" y="5869858"/>
            <a:ext cx="5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열</a:t>
            </a:r>
            <a:r>
              <a:rPr kumimoji="1" lang="en-US" altLang="ko-KR" dirty="0"/>
              <a:t>(column)</a:t>
            </a:r>
            <a:r>
              <a:rPr kumimoji="1" lang="ko-KR" altLang="en-US" dirty="0"/>
              <a:t>은 </a:t>
            </a:r>
            <a:r>
              <a:rPr kumimoji="1" lang="ko-KR" altLang="en-US" b="1" dirty="0"/>
              <a:t>변수</a:t>
            </a:r>
            <a:r>
              <a:rPr kumimoji="1" lang="en-US" altLang="ko-KR" b="1" dirty="0"/>
              <a:t>(variate)</a:t>
            </a:r>
            <a:r>
              <a:rPr kumimoji="1" lang="ko-KR" altLang="en-US" dirty="0"/>
              <a:t>이라고도 부른다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575496-8BA9-CF76-1488-11E80B3388A5}"/>
              </a:ext>
            </a:extLst>
          </p:cNvPr>
          <p:cNvSpPr/>
          <p:nvPr/>
        </p:nvSpPr>
        <p:spPr>
          <a:xfrm>
            <a:off x="9542671" y="6457890"/>
            <a:ext cx="277196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blog.kakaocdn.net</a:t>
            </a:r>
            <a:r>
              <a:rPr lang="ko-KR" altLang="en-US" sz="500" dirty="0"/>
              <a:t>/</a:t>
            </a:r>
            <a:r>
              <a:rPr lang="ko-KR" altLang="en-US" sz="500" dirty="0" err="1"/>
              <a:t>dn</a:t>
            </a:r>
            <a:r>
              <a:rPr lang="ko-KR" altLang="en-US" sz="500" dirty="0"/>
              <a:t>/</a:t>
            </a:r>
            <a:r>
              <a:rPr lang="ko-KR" altLang="en-US" sz="500" dirty="0" err="1"/>
              <a:t>tBTGb</a:t>
            </a:r>
            <a:r>
              <a:rPr lang="ko-KR" altLang="en-US" sz="500" dirty="0"/>
              <a:t>/btrp96nSjDF/mY9GnqxqHBOQJDuoWDE2kk/</a:t>
            </a:r>
            <a:r>
              <a:rPr lang="ko-KR" altLang="en-US" sz="500" dirty="0" err="1"/>
              <a:t>img.jpg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1186497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정형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데이터의 형태</a:t>
            </a:r>
            <a:endParaRPr kumimoji="1"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484301" y="2131105"/>
            <a:ext cx="8532699" cy="4446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테이블</a:t>
            </a:r>
            <a:r>
              <a:rPr kumimoji="1" lang="en-US" altLang="ko-KR" dirty="0"/>
              <a:t>(Table) </a:t>
            </a:r>
            <a:r>
              <a:rPr kumimoji="1" lang="ko-KR" altLang="en-US" dirty="0"/>
              <a:t>형식의 데이터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테이블 데이터의 구성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>
                <a:solidFill>
                  <a:srgbClr val="FF0000"/>
                </a:solidFill>
              </a:rPr>
              <a:t>행 </a:t>
            </a:r>
            <a:r>
              <a:rPr kumimoji="1" lang="en-US" altLang="ko-KR" b="1" dirty="0">
                <a:solidFill>
                  <a:srgbClr val="FF0000"/>
                </a:solidFill>
              </a:rPr>
              <a:t>(row) : </a:t>
            </a:r>
            <a:r>
              <a:rPr kumimoji="1" lang="ko-KR" altLang="en-US" b="1" dirty="0">
                <a:solidFill>
                  <a:srgbClr val="FF0000"/>
                </a:solidFill>
              </a:rPr>
              <a:t>각각의 데이터를 의미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ln>
                  <a:solidFill>
                    <a:srgbClr val="014098"/>
                  </a:solidFill>
                </a:ln>
              </a:rPr>
              <a:t>열 </a:t>
            </a:r>
            <a:r>
              <a:rPr kumimoji="1" lang="en-US" altLang="ko-KR" dirty="0">
                <a:ln>
                  <a:solidFill>
                    <a:srgbClr val="014098"/>
                  </a:solidFill>
                </a:ln>
              </a:rPr>
              <a:t>(column)</a:t>
            </a:r>
            <a:r>
              <a:rPr kumimoji="1" lang="ko-KR" altLang="en-US" dirty="0">
                <a:ln>
                  <a:solidFill>
                    <a:srgbClr val="014098"/>
                  </a:solidFill>
                </a:ln>
              </a:rPr>
              <a:t> </a:t>
            </a:r>
            <a:r>
              <a:rPr kumimoji="1" lang="en-US" altLang="ko-KR" dirty="0">
                <a:ln>
                  <a:solidFill>
                    <a:srgbClr val="014098"/>
                  </a:solidFill>
                </a:ln>
              </a:rPr>
              <a:t>:</a:t>
            </a:r>
            <a:r>
              <a:rPr kumimoji="1" lang="ko-KR" altLang="en-US" dirty="0">
                <a:ln>
                  <a:solidFill>
                    <a:srgbClr val="014098"/>
                  </a:solidFill>
                </a:ln>
              </a:rPr>
              <a:t> 각각의 특징을 의미</a:t>
            </a:r>
            <a:endParaRPr kumimoji="1" lang="en-US" altLang="ko-KR" dirty="0">
              <a:ln>
                <a:solidFill>
                  <a:srgbClr val="014098"/>
                </a:solidFill>
              </a:ln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하나의 </a:t>
            </a:r>
            <a:r>
              <a:rPr kumimoji="1" lang="ko-KR" altLang="en-US" b="1" dirty="0">
                <a:solidFill>
                  <a:srgbClr val="FF0000"/>
                </a:solidFill>
              </a:rPr>
              <a:t>행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한 명의 </a:t>
            </a:r>
            <a:r>
              <a:rPr kumimoji="1" lang="ko-KR" altLang="en-US" b="1" dirty="0">
                <a:solidFill>
                  <a:srgbClr val="FF0000"/>
                </a:solidFill>
              </a:rPr>
              <a:t>사람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ex. </a:t>
            </a:r>
            <a:r>
              <a:rPr kumimoji="1" lang="ko-KR" altLang="en-US" dirty="0"/>
              <a:t>강성수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이나영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박상민 등 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하나의 </a:t>
            </a:r>
            <a:r>
              <a:rPr kumimoji="1" lang="ko-KR" altLang="en-US" b="1" dirty="0">
                <a:solidFill>
                  <a:srgbClr val="014098"/>
                </a:solidFill>
              </a:rPr>
              <a:t>열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하나의 </a:t>
            </a:r>
            <a:r>
              <a:rPr kumimoji="1" lang="ko-KR" altLang="en-US" b="1" dirty="0">
                <a:solidFill>
                  <a:srgbClr val="014098"/>
                </a:solidFill>
              </a:rPr>
              <a:t>특징</a:t>
            </a:r>
            <a:r>
              <a:rPr kumimoji="1" lang="ko-KR" altLang="en-US" dirty="0"/>
              <a:t> </a:t>
            </a:r>
            <a:r>
              <a:rPr kumimoji="1" lang="en-US" altLang="ko-KR" dirty="0"/>
              <a:t>( ex.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근무팀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직급 </a:t>
            </a:r>
            <a:r>
              <a:rPr kumimoji="1" lang="en-US" altLang="ko-KR" dirty="0"/>
              <a:t>)</a:t>
            </a:r>
            <a:endParaRPr kumimoji="1" lang="en-US" altLang="ko-KR" dirty="0">
              <a:ln>
                <a:solidFill>
                  <a:srgbClr val="014098"/>
                </a:solidFill>
              </a:ln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endParaRPr kumimoji="1" lang="en-US" altLang="ko-KR" dirty="0">
              <a:ln>
                <a:solidFill>
                  <a:srgbClr val="014098"/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5034C2-8CDF-6D4D-8F10-43CB5CF0A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934" y="1927968"/>
            <a:ext cx="4941867" cy="26799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3885CC1-4C57-8445-B871-74EB16A271A1}"/>
              </a:ext>
            </a:extLst>
          </p:cNvPr>
          <p:cNvSpPr/>
          <p:nvPr/>
        </p:nvSpPr>
        <p:spPr>
          <a:xfrm>
            <a:off x="9255494" y="6493196"/>
            <a:ext cx="6096000" cy="1692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help.hancom.com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hoffice</a:t>
            </a:r>
            <a:r>
              <a:rPr lang="ko-KR" altLang="en-US" sz="500" dirty="0"/>
              <a:t>/</a:t>
            </a:r>
            <a:r>
              <a:rPr lang="ko-KR" altLang="en-US" sz="500" dirty="0" err="1"/>
              <a:t>webhelp</a:t>
            </a:r>
            <a:r>
              <a:rPr lang="ko-KR" altLang="en-US" sz="500" dirty="0"/>
              <a:t>/9.0/</a:t>
            </a:r>
            <a:r>
              <a:rPr lang="ko-KR" altLang="en-US" sz="500" dirty="0" err="1"/>
              <a:t>ko_kr</a:t>
            </a:r>
            <a:r>
              <a:rPr lang="ko-KR" altLang="en-US" sz="500" dirty="0"/>
              <a:t>/</a:t>
            </a:r>
            <a:r>
              <a:rPr lang="ko-KR" altLang="en-US" sz="500" dirty="0" err="1"/>
              <a:t>hcell</a:t>
            </a:r>
            <a:r>
              <a:rPr lang="ko-KR" altLang="en-US" sz="500" dirty="0"/>
              <a:t>/</a:t>
            </a:r>
            <a:r>
              <a:rPr lang="ko-KR" altLang="en-US" sz="500" dirty="0" err="1"/>
              <a:t>images</a:t>
            </a:r>
            <a:r>
              <a:rPr lang="ko-KR" altLang="en-US" sz="500" dirty="0"/>
              <a:t>/7_pivot_table(</a:t>
            </a:r>
            <a:r>
              <a:rPr lang="ko-KR" altLang="en-US" sz="500" dirty="0" err="1"/>
              <a:t>main</a:t>
            </a:r>
            <a:r>
              <a:rPr lang="ko-KR" altLang="en-US" sz="500" dirty="0"/>
              <a:t>)_01.gif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7A19CC-62D7-A149-8A3E-776480C60150}"/>
              </a:ext>
            </a:extLst>
          </p:cNvPr>
          <p:cNvSpPr txBox="1"/>
          <p:nvPr/>
        </p:nvSpPr>
        <p:spPr>
          <a:xfrm>
            <a:off x="6229718" y="5869858"/>
            <a:ext cx="5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열</a:t>
            </a:r>
            <a:r>
              <a:rPr kumimoji="1" lang="en-US" altLang="ko-KR" dirty="0"/>
              <a:t>(column)</a:t>
            </a:r>
            <a:r>
              <a:rPr kumimoji="1" lang="ko-KR" altLang="en-US" dirty="0"/>
              <a:t>은 </a:t>
            </a:r>
            <a:r>
              <a:rPr kumimoji="1" lang="ko-KR" altLang="en-US" b="1" dirty="0"/>
              <a:t>변수</a:t>
            </a:r>
            <a:r>
              <a:rPr kumimoji="1" lang="en-US" altLang="ko-KR" b="1" dirty="0"/>
              <a:t>(variate)</a:t>
            </a:r>
            <a:r>
              <a:rPr kumimoji="1" lang="ko-KR" altLang="en-US" dirty="0"/>
              <a:t>이라고도 부른다</a:t>
            </a:r>
          </a:p>
        </p:txBody>
      </p:sp>
    </p:spTree>
    <p:extLst>
      <p:ext uri="{BB962C8B-B14F-4D97-AF65-F5344CB8AC3E}">
        <p14:creationId xmlns:p14="http://schemas.microsoft.com/office/powerpoint/2010/main" val="2682167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D1809-437C-2245-840E-566F9CDD0D0A}"/>
              </a:ext>
            </a:extLst>
          </p:cNvPr>
          <p:cNvSpPr txBox="1"/>
          <p:nvPr/>
        </p:nvSpPr>
        <p:spPr>
          <a:xfrm>
            <a:off x="484301" y="2131105"/>
            <a:ext cx="8532699" cy="5665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데이터 요약의 필요성</a:t>
            </a:r>
            <a:endParaRPr kumimoji="1" lang="en-US" altLang="ko-KR" dirty="0">
              <a:ln>
                <a:solidFill>
                  <a:srgbClr val="014098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2C329-9F65-3545-9A10-06510B59811A}"/>
              </a:ext>
            </a:extLst>
          </p:cNvPr>
          <p:cNvSpPr txBox="1"/>
          <p:nvPr/>
        </p:nvSpPr>
        <p:spPr>
          <a:xfrm>
            <a:off x="2275910" y="5368791"/>
            <a:ext cx="18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학급 </a:t>
            </a:r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BE535-F416-1A48-82D0-2EE4C7409D09}"/>
              </a:ext>
            </a:extLst>
          </p:cNvPr>
          <p:cNvSpPr txBox="1"/>
          <p:nvPr/>
        </p:nvSpPr>
        <p:spPr>
          <a:xfrm>
            <a:off x="5482734" y="3885125"/>
            <a:ext cx="3348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/>
              <a:t>vs</a:t>
            </a:r>
            <a:endParaRPr kumimoji="1" lang="ko-KR" altLang="en-US" sz="3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F6C148-5C47-B349-BB66-82CAA64BD238}"/>
              </a:ext>
            </a:extLst>
          </p:cNvPr>
          <p:cNvSpPr txBox="1"/>
          <p:nvPr/>
        </p:nvSpPr>
        <p:spPr>
          <a:xfrm>
            <a:off x="5668789" y="1634901"/>
            <a:ext cx="5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i="1" u="sng" dirty="0"/>
              <a:t>Q.</a:t>
            </a:r>
            <a:r>
              <a:rPr kumimoji="1" lang="ko-KR" altLang="en-US" i="1" u="sng" dirty="0"/>
              <a:t>어느 학급이 더 공부를 잘한다고 할 수 있을까</a:t>
            </a:r>
            <a:r>
              <a:rPr kumimoji="1" lang="en-US" altLang="ko-KR" i="1" u="sng" dirty="0"/>
              <a:t>?</a:t>
            </a:r>
            <a:endParaRPr kumimoji="1" lang="ko-KR" altLang="en-US" i="1" u="sn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97C2-070A-C242-95B4-877CE41F906E}"/>
              </a:ext>
            </a:extLst>
          </p:cNvPr>
          <p:cNvSpPr txBox="1"/>
          <p:nvPr/>
        </p:nvSpPr>
        <p:spPr>
          <a:xfrm>
            <a:off x="4997305" y="2164830"/>
            <a:ext cx="635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학급을 대표할 수 있는 </a:t>
            </a:r>
            <a:r>
              <a:rPr kumimoji="1" lang="en-US" altLang="ko-KR" dirty="0"/>
              <a:t>“</a:t>
            </a:r>
            <a:r>
              <a:rPr kumimoji="1" lang="ko-KR" altLang="en-US" b="1" dirty="0">
                <a:solidFill>
                  <a:srgbClr val="FF0000"/>
                </a:solidFill>
              </a:rPr>
              <a:t>하나의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요약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  <a:r>
              <a:rPr kumimoji="1" lang="ko-KR" altLang="en-US" b="1" dirty="0">
                <a:solidFill>
                  <a:srgbClr val="FF0000"/>
                </a:solidFill>
              </a:rPr>
              <a:t>점수</a:t>
            </a:r>
            <a:r>
              <a:rPr kumimoji="1" lang="en-US" altLang="ko-KR" dirty="0"/>
              <a:t>”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만들어야 함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7874A73-2EB6-F844-866F-307ED29EC874}"/>
              </a:ext>
            </a:extLst>
          </p:cNvPr>
          <p:cNvGrpSpPr/>
          <p:nvPr/>
        </p:nvGrpSpPr>
        <p:grpSpPr>
          <a:xfrm>
            <a:off x="89677" y="3114054"/>
            <a:ext cx="5472923" cy="2158469"/>
            <a:chOff x="561111" y="3114053"/>
            <a:chExt cx="5976779" cy="235718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1A6F21B-3FC8-9944-9C90-5EC4CD5EA09A}"/>
                </a:ext>
              </a:extLst>
            </p:cNvPr>
            <p:cNvGrpSpPr/>
            <p:nvPr/>
          </p:nvGrpSpPr>
          <p:grpSpPr>
            <a:xfrm>
              <a:off x="561111" y="3151501"/>
              <a:ext cx="3171329" cy="2319737"/>
              <a:chOff x="1601183" y="2977529"/>
              <a:chExt cx="3409169" cy="249371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3DB916B-A7B6-C94B-B04D-137D25B9A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F7D9110-9587-B74F-9C64-BF8A1F5CA997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100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09CEFBB-E6A1-9841-BC8A-1C970CF90F6C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50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99FB90A-298F-2341-83BB-7D37C779A33A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60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A764781-230D-EC4E-9DFA-944ECF2EF4E3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80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128451E-6772-E643-A351-04A80BBA6DC6}"/>
                </a:ext>
              </a:extLst>
            </p:cNvPr>
            <p:cNvGrpSpPr/>
            <p:nvPr/>
          </p:nvGrpSpPr>
          <p:grpSpPr>
            <a:xfrm>
              <a:off x="3366561" y="3114053"/>
              <a:ext cx="3171329" cy="2319737"/>
              <a:chOff x="1601183" y="2977529"/>
              <a:chExt cx="3409169" cy="24937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E198E71-B498-BD41-ADDA-B772D8755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0300974-026B-5041-84D9-CFFD74A05B95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70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8463B15-2BD7-CF41-A9B1-776BDC2D3923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70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150AC19-BFCF-0246-B93D-EE8A6BD5E5BD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60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F8CE8D2-9F75-0D41-A954-73C9BB63F395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90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A032599-EDB1-DB42-97B3-FD85EEF89FD2}"/>
              </a:ext>
            </a:extLst>
          </p:cNvPr>
          <p:cNvGrpSpPr/>
          <p:nvPr/>
        </p:nvGrpSpPr>
        <p:grpSpPr>
          <a:xfrm>
            <a:off x="6351264" y="3082889"/>
            <a:ext cx="5472923" cy="2158469"/>
            <a:chOff x="561111" y="3114053"/>
            <a:chExt cx="5976779" cy="235718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7165AFF-AA5C-E540-926F-1EA4ACBF6884}"/>
                </a:ext>
              </a:extLst>
            </p:cNvPr>
            <p:cNvGrpSpPr/>
            <p:nvPr/>
          </p:nvGrpSpPr>
          <p:grpSpPr>
            <a:xfrm>
              <a:off x="561111" y="3151501"/>
              <a:ext cx="3171329" cy="2319737"/>
              <a:chOff x="1601183" y="2977529"/>
              <a:chExt cx="3409169" cy="2493710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52931641-80C6-DE4A-80E6-7DF5421CF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1135CF4-2E95-1944-AAA6-A70BA1E165C4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90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79EA7FD-97FC-804A-90F7-7B35814807E7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100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A1A1C34-0BF5-6242-B133-AA96D90ED700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60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AF15039-8A10-0940-89A8-91BE9EBA25C7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70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8E77C28-5E10-1141-BD97-3C46B2825795}"/>
                </a:ext>
              </a:extLst>
            </p:cNvPr>
            <p:cNvGrpSpPr/>
            <p:nvPr/>
          </p:nvGrpSpPr>
          <p:grpSpPr>
            <a:xfrm>
              <a:off x="3366561" y="3114053"/>
              <a:ext cx="3171329" cy="2319737"/>
              <a:chOff x="1601183" y="2977529"/>
              <a:chExt cx="3409169" cy="2493710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8D0BC8C6-37FD-3248-910E-2B22FDA5F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555C45B-2804-304E-9A9E-7B4621416A3C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100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02E6BAA-51FF-9943-AF52-6306C76748E4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30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64BD7EB-294D-6341-A62A-2BDA0BBB5E90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40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89D3241-BB14-1342-B61B-085EB830568A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30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E9FA1A1-EA0D-E148-9EDD-C7C8A50A4910}"/>
              </a:ext>
            </a:extLst>
          </p:cNvPr>
          <p:cNvSpPr txBox="1"/>
          <p:nvPr/>
        </p:nvSpPr>
        <p:spPr>
          <a:xfrm>
            <a:off x="8778997" y="5404939"/>
            <a:ext cx="18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학급 </a:t>
            </a:r>
            <a:r>
              <a:rPr kumimoji="1" lang="en-US" altLang="ko-KR" dirty="0"/>
              <a:t>B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938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837206-9148-6E46-9D8D-DF892E6D8F0F}"/>
              </a:ext>
            </a:extLst>
          </p:cNvPr>
          <p:cNvSpPr txBox="1"/>
          <p:nvPr/>
        </p:nvSpPr>
        <p:spPr>
          <a:xfrm>
            <a:off x="484301" y="2131105"/>
            <a:ext cx="7301353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dirty="0"/>
              <a:t>평균 </a:t>
            </a:r>
            <a:r>
              <a:rPr kumimoji="1" lang="en-US" altLang="ko-KR" dirty="0"/>
              <a:t>(mean)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dirty="0" err="1"/>
              <a:t>중위값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(median)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dirty="0" err="1"/>
              <a:t>최빈값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(mode)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dirty="0" err="1"/>
              <a:t>사분위수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(quartile)</a:t>
            </a:r>
          </a:p>
        </p:txBody>
      </p:sp>
    </p:spTree>
    <p:extLst>
      <p:ext uri="{BB962C8B-B14F-4D97-AF65-F5344CB8AC3E}">
        <p14:creationId xmlns:p14="http://schemas.microsoft.com/office/powerpoint/2010/main" val="415131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837206-9148-6E46-9D8D-DF892E6D8F0F}"/>
              </a:ext>
            </a:extLst>
          </p:cNvPr>
          <p:cNvSpPr txBox="1"/>
          <p:nvPr/>
        </p:nvSpPr>
        <p:spPr>
          <a:xfrm>
            <a:off x="484301" y="2131105"/>
            <a:ext cx="7301353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평균 </a:t>
            </a:r>
            <a:r>
              <a:rPr kumimoji="1" lang="en-US" altLang="ko-KR" b="1" dirty="0">
                <a:solidFill>
                  <a:srgbClr val="FF0000"/>
                </a:solidFill>
              </a:rPr>
              <a:t>(mean)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총합을 전체 개수로 나눈 값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D8A2EA-1F4A-224B-BD56-C5744271C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86" y="3504409"/>
            <a:ext cx="4668491" cy="1426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287848-6FAB-724E-A2ED-5387C49846EB}"/>
              </a:ext>
            </a:extLst>
          </p:cNvPr>
          <p:cNvSpPr/>
          <p:nvPr/>
        </p:nvSpPr>
        <p:spPr>
          <a:xfrm>
            <a:off x="8674710" y="6194363"/>
            <a:ext cx="204254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 err="1"/>
              <a:t>https</a:t>
            </a:r>
            <a:r>
              <a:rPr lang="ko-KR" altLang="en-US" sz="600" dirty="0"/>
              <a:t>://</a:t>
            </a:r>
            <a:r>
              <a:rPr lang="ko-KR" altLang="en-US" sz="600" dirty="0" err="1"/>
              <a:t>www.wikihow.com</a:t>
            </a:r>
            <a:r>
              <a:rPr lang="ko-KR" altLang="en-US" sz="600" dirty="0"/>
              <a:t>/</a:t>
            </a:r>
            <a:r>
              <a:rPr lang="ko-KR" altLang="en-US" sz="600" dirty="0" err="1"/>
              <a:t>Find</a:t>
            </a:r>
            <a:r>
              <a:rPr lang="ko-KR" altLang="en-US" sz="600" dirty="0"/>
              <a:t>-</a:t>
            </a:r>
            <a:r>
              <a:rPr lang="ko-KR" altLang="en-US" sz="600" dirty="0" err="1"/>
              <a:t>Mean</a:t>
            </a:r>
            <a:r>
              <a:rPr lang="ko-KR" altLang="en-US" sz="600" dirty="0"/>
              <a:t>,-</a:t>
            </a:r>
            <a:r>
              <a:rPr lang="ko-KR" altLang="en-US" sz="600" dirty="0" err="1"/>
              <a:t>Median</a:t>
            </a:r>
            <a:r>
              <a:rPr lang="ko-KR" altLang="en-US" sz="600" dirty="0"/>
              <a:t>,-and-</a:t>
            </a:r>
            <a:r>
              <a:rPr lang="ko-KR" altLang="en-US" sz="600" dirty="0" err="1"/>
              <a:t>Mode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066760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837206-9148-6E46-9D8D-DF892E6D8F0F}"/>
              </a:ext>
            </a:extLst>
          </p:cNvPr>
          <p:cNvSpPr txBox="1"/>
          <p:nvPr/>
        </p:nvSpPr>
        <p:spPr>
          <a:xfrm>
            <a:off x="484301" y="2131105"/>
            <a:ext cx="7301353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b="1" dirty="0">
                <a:solidFill>
                  <a:srgbClr val="FF0000"/>
                </a:solidFill>
              </a:rPr>
              <a:t>평균 </a:t>
            </a:r>
            <a:r>
              <a:rPr kumimoji="1" lang="en-US" altLang="ko-KR" b="1" dirty="0">
                <a:solidFill>
                  <a:srgbClr val="FF0000"/>
                </a:solidFill>
              </a:rPr>
              <a:t>(mean)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총합을 전체 개수로 나눈 값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D8A2EA-1F4A-224B-BD56-C5744271C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86" y="3504409"/>
            <a:ext cx="4668491" cy="1426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11F4D-E1E7-8C49-95BF-28B405E41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80" y="2313812"/>
            <a:ext cx="3717987" cy="27804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287848-6FAB-724E-A2ED-5387C49846EB}"/>
              </a:ext>
            </a:extLst>
          </p:cNvPr>
          <p:cNvSpPr/>
          <p:nvPr/>
        </p:nvSpPr>
        <p:spPr>
          <a:xfrm>
            <a:off x="8674710" y="6194363"/>
            <a:ext cx="204254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 err="1"/>
              <a:t>https</a:t>
            </a:r>
            <a:r>
              <a:rPr lang="ko-KR" altLang="en-US" sz="600" dirty="0"/>
              <a:t>://</a:t>
            </a:r>
            <a:r>
              <a:rPr lang="ko-KR" altLang="en-US" sz="600" dirty="0" err="1"/>
              <a:t>www.wikihow.com</a:t>
            </a:r>
            <a:r>
              <a:rPr lang="ko-KR" altLang="en-US" sz="600" dirty="0"/>
              <a:t>/</a:t>
            </a:r>
            <a:r>
              <a:rPr lang="ko-KR" altLang="en-US" sz="600" dirty="0" err="1"/>
              <a:t>Find</a:t>
            </a:r>
            <a:r>
              <a:rPr lang="ko-KR" altLang="en-US" sz="600" dirty="0"/>
              <a:t>-</a:t>
            </a:r>
            <a:r>
              <a:rPr lang="ko-KR" altLang="en-US" sz="600" dirty="0" err="1"/>
              <a:t>Mean</a:t>
            </a:r>
            <a:r>
              <a:rPr lang="ko-KR" altLang="en-US" sz="600" dirty="0"/>
              <a:t>,-</a:t>
            </a:r>
            <a:r>
              <a:rPr lang="ko-KR" altLang="en-US" sz="600" dirty="0" err="1"/>
              <a:t>Median</a:t>
            </a:r>
            <a:r>
              <a:rPr lang="ko-KR" altLang="en-US" sz="600" dirty="0"/>
              <a:t>,-and-</a:t>
            </a:r>
            <a:r>
              <a:rPr lang="ko-KR" altLang="en-US" sz="600" dirty="0" err="1"/>
              <a:t>Mode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2307882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중위값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(median)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중간 등수에 있는 값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D99825-66EE-DB4E-BBD5-A02954E5893A}"/>
              </a:ext>
            </a:extLst>
          </p:cNvPr>
          <p:cNvSpPr/>
          <p:nvPr/>
        </p:nvSpPr>
        <p:spPr>
          <a:xfrm>
            <a:off x="8674710" y="6194363"/>
            <a:ext cx="204254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 err="1"/>
              <a:t>https</a:t>
            </a:r>
            <a:r>
              <a:rPr lang="ko-KR" altLang="en-US" sz="600" dirty="0"/>
              <a:t>://</a:t>
            </a:r>
            <a:r>
              <a:rPr lang="ko-KR" altLang="en-US" sz="600" dirty="0" err="1"/>
              <a:t>www.wikihow.com</a:t>
            </a:r>
            <a:r>
              <a:rPr lang="ko-KR" altLang="en-US" sz="600" dirty="0"/>
              <a:t>/</a:t>
            </a:r>
            <a:r>
              <a:rPr lang="ko-KR" altLang="en-US" sz="600" dirty="0" err="1"/>
              <a:t>Find</a:t>
            </a:r>
            <a:r>
              <a:rPr lang="ko-KR" altLang="en-US" sz="600" dirty="0"/>
              <a:t>-</a:t>
            </a:r>
            <a:r>
              <a:rPr lang="ko-KR" altLang="en-US" sz="600" dirty="0" err="1"/>
              <a:t>Mean</a:t>
            </a:r>
            <a:r>
              <a:rPr lang="ko-KR" altLang="en-US" sz="600" dirty="0"/>
              <a:t>,-</a:t>
            </a:r>
            <a:r>
              <a:rPr lang="ko-KR" altLang="en-US" sz="600" dirty="0" err="1"/>
              <a:t>Median</a:t>
            </a:r>
            <a:r>
              <a:rPr lang="ko-KR" altLang="en-US" sz="600" dirty="0"/>
              <a:t>,-and-</a:t>
            </a:r>
            <a:r>
              <a:rPr lang="ko-KR" altLang="en-US" sz="600" dirty="0" err="1"/>
              <a:t>Mode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2518089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중위값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(median)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중간 등수에 있는 값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F51BAB-13B0-404E-8E2D-60A56F5BE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155" y="1724050"/>
            <a:ext cx="4065059" cy="303995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D99825-66EE-DB4E-BBD5-A02954E5893A}"/>
              </a:ext>
            </a:extLst>
          </p:cNvPr>
          <p:cNvSpPr/>
          <p:nvPr/>
        </p:nvSpPr>
        <p:spPr>
          <a:xfrm>
            <a:off x="8674710" y="6194363"/>
            <a:ext cx="204254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 err="1"/>
              <a:t>https</a:t>
            </a:r>
            <a:r>
              <a:rPr lang="ko-KR" altLang="en-US" sz="600" dirty="0"/>
              <a:t>://</a:t>
            </a:r>
            <a:r>
              <a:rPr lang="ko-KR" altLang="en-US" sz="600" dirty="0" err="1"/>
              <a:t>www.wikihow.com</a:t>
            </a:r>
            <a:r>
              <a:rPr lang="ko-KR" altLang="en-US" sz="600" dirty="0"/>
              <a:t>/</a:t>
            </a:r>
            <a:r>
              <a:rPr lang="ko-KR" altLang="en-US" sz="600" dirty="0" err="1"/>
              <a:t>Find</a:t>
            </a:r>
            <a:r>
              <a:rPr lang="ko-KR" altLang="en-US" sz="600" dirty="0"/>
              <a:t>-</a:t>
            </a:r>
            <a:r>
              <a:rPr lang="ko-KR" altLang="en-US" sz="600" dirty="0" err="1"/>
              <a:t>Mean</a:t>
            </a:r>
            <a:r>
              <a:rPr lang="ko-KR" altLang="en-US" sz="600" dirty="0"/>
              <a:t>,-</a:t>
            </a:r>
            <a:r>
              <a:rPr lang="ko-KR" altLang="en-US" sz="600" dirty="0" err="1"/>
              <a:t>Median</a:t>
            </a:r>
            <a:r>
              <a:rPr lang="ko-KR" altLang="en-US" sz="600" dirty="0"/>
              <a:t>,-and-</a:t>
            </a:r>
            <a:r>
              <a:rPr lang="ko-KR" altLang="en-US" sz="600" dirty="0" err="1"/>
              <a:t>Mode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157844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중위값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(median)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중간 등수에 있는 값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F51BAB-13B0-404E-8E2D-60A56F5BE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155" y="1724050"/>
            <a:ext cx="4065059" cy="303995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D99825-66EE-DB4E-BBD5-A02954E5893A}"/>
              </a:ext>
            </a:extLst>
          </p:cNvPr>
          <p:cNvSpPr/>
          <p:nvPr/>
        </p:nvSpPr>
        <p:spPr>
          <a:xfrm>
            <a:off x="8674710" y="6194363"/>
            <a:ext cx="204254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 err="1"/>
              <a:t>https</a:t>
            </a:r>
            <a:r>
              <a:rPr lang="ko-KR" altLang="en-US" sz="600" dirty="0"/>
              <a:t>://</a:t>
            </a:r>
            <a:r>
              <a:rPr lang="ko-KR" altLang="en-US" sz="600" dirty="0" err="1"/>
              <a:t>www.wikihow.com</a:t>
            </a:r>
            <a:r>
              <a:rPr lang="ko-KR" altLang="en-US" sz="600" dirty="0"/>
              <a:t>/</a:t>
            </a:r>
            <a:r>
              <a:rPr lang="ko-KR" altLang="en-US" sz="600" dirty="0" err="1"/>
              <a:t>Find</a:t>
            </a:r>
            <a:r>
              <a:rPr lang="ko-KR" altLang="en-US" sz="600" dirty="0"/>
              <a:t>-</a:t>
            </a:r>
            <a:r>
              <a:rPr lang="ko-KR" altLang="en-US" sz="600" dirty="0" err="1"/>
              <a:t>Mean</a:t>
            </a:r>
            <a:r>
              <a:rPr lang="ko-KR" altLang="en-US" sz="600" dirty="0"/>
              <a:t>,-</a:t>
            </a:r>
            <a:r>
              <a:rPr lang="ko-KR" altLang="en-US" sz="600" dirty="0" err="1"/>
              <a:t>Median</a:t>
            </a:r>
            <a:r>
              <a:rPr lang="ko-KR" altLang="en-US" sz="600" dirty="0"/>
              <a:t>,-and-</a:t>
            </a:r>
            <a:r>
              <a:rPr lang="ko-KR" altLang="en-US" sz="600" dirty="0" err="1"/>
              <a:t>Mode</a:t>
            </a:r>
            <a:endParaRPr lang="ko-KR" altLang="en-US" sz="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6A46C-513B-EC53-1BF8-2D6C4E9B5CBF}"/>
              </a:ext>
            </a:extLst>
          </p:cNvPr>
          <p:cNvSpPr txBox="1"/>
          <p:nvPr/>
        </p:nvSpPr>
        <p:spPr>
          <a:xfrm>
            <a:off x="744279" y="4029740"/>
            <a:ext cx="514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만약</a:t>
            </a:r>
            <a:r>
              <a:rPr kumimoji="1" lang="en-US" altLang="ko-KR" i="1" dirty="0"/>
              <a:t>,</a:t>
            </a:r>
            <a:r>
              <a:rPr kumimoji="1" lang="ko-KR" altLang="en-US" i="1" dirty="0"/>
              <a:t> 데이터의 개수가</a:t>
            </a:r>
            <a:r>
              <a:rPr kumimoji="1" lang="ko-KR" altLang="en-US" b="1" i="1" dirty="0"/>
              <a:t> 홀수</a:t>
            </a:r>
            <a:r>
              <a:rPr kumimoji="1" lang="en-US" altLang="ko-KR" b="1" i="1" dirty="0"/>
              <a:t> (2n+1)</a:t>
            </a:r>
            <a:r>
              <a:rPr kumimoji="1" lang="ko-KR" altLang="en-US" b="1" i="1" dirty="0"/>
              <a:t> 개</a:t>
            </a:r>
            <a:r>
              <a:rPr kumimoji="1" lang="ko-KR" altLang="en-US" i="1" dirty="0"/>
              <a:t> 일 경우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22366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1.</a:t>
            </a:r>
            <a:r>
              <a:rPr kumimoji="1" lang="ko-KR" altLang="en-US" sz="2000" dirty="0">
                <a:latin typeface="+mj-ea"/>
                <a:ea typeface="+mj-ea"/>
              </a:rPr>
              <a:t> 데이터 분석의 중요성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B2B2D6-5B73-534E-A4CD-CE13E6966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109" y="1872066"/>
            <a:ext cx="3775796" cy="2666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717229"/>
            <a:ext cx="11090233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빅데이터 </a:t>
            </a:r>
            <a:r>
              <a:rPr kumimoji="1" lang="en-US" altLang="ko-KR" b="1" dirty="0"/>
              <a:t>(Big Data) </a:t>
            </a:r>
            <a:r>
              <a:rPr kumimoji="1" lang="ko-KR" altLang="en-US" b="1" dirty="0"/>
              <a:t>시대</a:t>
            </a:r>
            <a:endParaRPr kumimoji="1"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>
                <a:solidFill>
                  <a:srgbClr val="FF0000"/>
                </a:solidFill>
              </a:rPr>
              <a:t>데이터</a:t>
            </a:r>
            <a:r>
              <a:rPr kumimoji="1" lang="en-US" altLang="ko-KR" b="1" dirty="0">
                <a:solidFill>
                  <a:srgbClr val="FF0000"/>
                </a:solidFill>
              </a:rPr>
              <a:t>(Data)</a:t>
            </a:r>
            <a:r>
              <a:rPr kumimoji="1" lang="ko-KR" altLang="en-US" dirty="0"/>
              <a:t>의 양이 </a:t>
            </a:r>
            <a:r>
              <a:rPr kumimoji="1" lang="ko-KR" altLang="en-US" b="1" dirty="0">
                <a:solidFill>
                  <a:srgbClr val="FF0000"/>
                </a:solidFill>
              </a:rPr>
              <a:t>방대</a:t>
            </a:r>
            <a:r>
              <a:rPr kumimoji="1" lang="en-US" altLang="ko-KR" b="1" dirty="0">
                <a:solidFill>
                  <a:srgbClr val="FF0000"/>
                </a:solidFill>
              </a:rPr>
              <a:t>(Big)</a:t>
            </a:r>
            <a:r>
              <a:rPr kumimoji="1" lang="ko-KR" altLang="en-US" dirty="0"/>
              <a:t>해지고 있음</a:t>
            </a:r>
            <a:r>
              <a:rPr kumimoji="1" lang="en-US" altLang="ko-KR" dirty="0"/>
              <a:t>.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일상 속 수 많은 곳을 통해서 방대한 데이터들은 수집이 되고 있음</a:t>
            </a:r>
            <a:r>
              <a:rPr kumimoji="1" lang="en-US" altLang="ko-KR" dirty="0"/>
              <a:t>.</a:t>
            </a:r>
          </a:p>
          <a:p>
            <a:pPr marL="1200150" lvl="2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컴퓨터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스마트폰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공장 내의 기계 등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이러한 데이터를 기반으로 의사 결정을 효과적으로 수행할 수 있음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3274E-2C56-6445-96C2-71EBD1F4FF59}"/>
              </a:ext>
            </a:extLst>
          </p:cNvPr>
          <p:cNvSpPr/>
          <p:nvPr/>
        </p:nvSpPr>
        <p:spPr>
          <a:xfrm>
            <a:off x="9714015" y="6510407"/>
            <a:ext cx="213188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cdn.epnc.co.kr</a:t>
            </a:r>
            <a:r>
              <a:rPr lang="ko-KR" altLang="en-US" sz="500" dirty="0"/>
              <a:t>/</a:t>
            </a:r>
            <a:r>
              <a:rPr lang="ko-KR" altLang="en-US" sz="500" dirty="0" err="1"/>
              <a:t>news</a:t>
            </a:r>
            <a:r>
              <a:rPr lang="ko-KR" altLang="en-US" sz="500" dirty="0"/>
              <a:t>/</a:t>
            </a:r>
            <a:r>
              <a:rPr lang="ko-KR" altLang="en-US" sz="500" dirty="0" err="1"/>
              <a:t>photo</a:t>
            </a:r>
            <a:r>
              <a:rPr lang="ko-KR" altLang="en-US" sz="500" dirty="0"/>
              <a:t>/201907/91021_81259_3048.jpg</a:t>
            </a:r>
          </a:p>
        </p:txBody>
      </p:sp>
    </p:spTree>
    <p:extLst>
      <p:ext uri="{BB962C8B-B14F-4D97-AF65-F5344CB8AC3E}">
        <p14:creationId xmlns:p14="http://schemas.microsoft.com/office/powerpoint/2010/main" val="423380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333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중위값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(median)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중간 등수에 있는 값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데이터 개수</a:t>
            </a:r>
            <a:r>
              <a:rPr kumimoji="1" lang="en-US" altLang="ko-KR" dirty="0"/>
              <a:t>(n)</a:t>
            </a:r>
            <a:r>
              <a:rPr kumimoji="1" lang="ko-KR" altLang="en-US" dirty="0"/>
              <a:t>가 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홀수</a:t>
            </a:r>
            <a:r>
              <a:rPr kumimoji="1" lang="ko-KR" altLang="en-US" dirty="0"/>
              <a:t>인 경우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(n+1) / 2 </a:t>
            </a:r>
            <a:r>
              <a:rPr kumimoji="1" lang="ko-KR" altLang="en-US" dirty="0">
                <a:solidFill>
                  <a:srgbClr val="FF0000"/>
                </a:solidFill>
              </a:rPr>
              <a:t>번째 값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solidFill>
                  <a:srgbClr val="003F97"/>
                </a:solidFill>
              </a:rPr>
              <a:t>짝수</a:t>
            </a:r>
            <a:r>
              <a:rPr kumimoji="1" lang="ko-KR" altLang="en-US" dirty="0"/>
              <a:t>인 경우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003F97"/>
                </a:solidFill>
              </a:rPr>
              <a:t>n/2 </a:t>
            </a:r>
            <a:r>
              <a:rPr kumimoji="1" lang="ko-KR" altLang="en-US" dirty="0">
                <a:solidFill>
                  <a:srgbClr val="003F97"/>
                </a:solidFill>
              </a:rPr>
              <a:t>번째와 </a:t>
            </a:r>
            <a:r>
              <a:rPr kumimoji="1" lang="en-US" altLang="ko-KR" dirty="0">
                <a:solidFill>
                  <a:srgbClr val="003F97"/>
                </a:solidFill>
              </a:rPr>
              <a:t>(n+2)/2</a:t>
            </a:r>
            <a:r>
              <a:rPr kumimoji="1" lang="ko-KR" altLang="en-US" dirty="0">
                <a:solidFill>
                  <a:srgbClr val="003F97"/>
                </a:solidFill>
              </a:rPr>
              <a:t>번째 값의 평균</a:t>
            </a:r>
            <a:endParaRPr kumimoji="1" lang="en-US" altLang="ko-KR" dirty="0">
              <a:solidFill>
                <a:srgbClr val="003F97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B7FA90-BABF-AD45-A904-571C3E915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088" y="1965468"/>
            <a:ext cx="5021007" cy="36873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40BF43-656E-7647-A44B-B569BD5F1756}"/>
              </a:ext>
            </a:extLst>
          </p:cNvPr>
          <p:cNvSpPr/>
          <p:nvPr/>
        </p:nvSpPr>
        <p:spPr>
          <a:xfrm>
            <a:off x="6193919" y="633469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 err="1"/>
              <a:t>https</a:t>
            </a:r>
            <a:r>
              <a:rPr lang="ko-KR" altLang="en-US" sz="800" dirty="0"/>
              <a:t>://</a:t>
            </a:r>
            <a:r>
              <a:rPr lang="ko-KR" altLang="en-US" sz="800" dirty="0" err="1"/>
              <a:t>upload.wikimedia.org</a:t>
            </a:r>
            <a:r>
              <a:rPr lang="ko-KR" altLang="en-US" sz="800" dirty="0"/>
              <a:t>/</a:t>
            </a:r>
            <a:r>
              <a:rPr lang="ko-KR" altLang="en-US" sz="800" dirty="0" err="1"/>
              <a:t>wikipedia</a:t>
            </a:r>
            <a:r>
              <a:rPr lang="ko-KR" altLang="en-US" sz="800" dirty="0"/>
              <a:t>/</a:t>
            </a:r>
            <a:r>
              <a:rPr lang="ko-KR" altLang="en-US" sz="800" dirty="0" err="1"/>
              <a:t>commons</a:t>
            </a:r>
            <a:r>
              <a:rPr lang="ko-KR" altLang="en-US" sz="800" dirty="0"/>
              <a:t>/</a:t>
            </a:r>
            <a:r>
              <a:rPr lang="ko-KR" altLang="en-US" sz="800" dirty="0" err="1"/>
              <a:t>thumb</a:t>
            </a:r>
            <a:r>
              <a:rPr lang="ko-KR" altLang="en-US" sz="800" dirty="0"/>
              <a:t>/c/</a:t>
            </a:r>
            <a:r>
              <a:rPr lang="ko-KR" altLang="en-US" sz="800" dirty="0" err="1"/>
              <a:t>cf</a:t>
            </a:r>
            <a:r>
              <a:rPr lang="ko-KR" altLang="en-US" sz="800" dirty="0"/>
              <a:t>/</a:t>
            </a:r>
            <a:r>
              <a:rPr lang="ko-KR" altLang="en-US" sz="800" dirty="0" err="1"/>
              <a:t>Finding_the_median.png</a:t>
            </a:r>
            <a:r>
              <a:rPr lang="ko-KR" altLang="en-US" sz="800" dirty="0"/>
              <a:t>/640px-Finding_the_median.png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EE0304-2E89-3245-9F29-C9201A886871}"/>
              </a:ext>
            </a:extLst>
          </p:cNvPr>
          <p:cNvSpPr/>
          <p:nvPr/>
        </p:nvSpPr>
        <p:spPr>
          <a:xfrm>
            <a:off x="6542385" y="2007955"/>
            <a:ext cx="4235736" cy="1584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EC222B-C255-7A4D-AACA-A097EBCBD399}"/>
              </a:ext>
            </a:extLst>
          </p:cNvPr>
          <p:cNvSpPr/>
          <p:nvPr/>
        </p:nvSpPr>
        <p:spPr>
          <a:xfrm>
            <a:off x="6542385" y="3664057"/>
            <a:ext cx="4235736" cy="1668960"/>
          </a:xfrm>
          <a:prstGeom prst="rect">
            <a:avLst/>
          </a:prstGeom>
          <a:noFill/>
          <a:ln w="38100">
            <a:solidFill>
              <a:srgbClr val="01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0505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(3)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최빈값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(mode)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가장 자주 등장하는 값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A4E486-4314-D246-B02B-E0750CC4D2F6}"/>
              </a:ext>
            </a:extLst>
          </p:cNvPr>
          <p:cNvSpPr/>
          <p:nvPr/>
        </p:nvSpPr>
        <p:spPr>
          <a:xfrm>
            <a:off x="8674710" y="6194363"/>
            <a:ext cx="204254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 err="1"/>
              <a:t>https</a:t>
            </a:r>
            <a:r>
              <a:rPr lang="ko-KR" altLang="en-US" sz="600" dirty="0"/>
              <a:t>://</a:t>
            </a:r>
            <a:r>
              <a:rPr lang="ko-KR" altLang="en-US" sz="600" dirty="0" err="1"/>
              <a:t>www.wikihow.com</a:t>
            </a:r>
            <a:r>
              <a:rPr lang="ko-KR" altLang="en-US" sz="600" dirty="0"/>
              <a:t>/</a:t>
            </a:r>
            <a:r>
              <a:rPr lang="ko-KR" altLang="en-US" sz="600" dirty="0" err="1"/>
              <a:t>Find</a:t>
            </a:r>
            <a:r>
              <a:rPr lang="ko-KR" altLang="en-US" sz="600" dirty="0"/>
              <a:t>-</a:t>
            </a:r>
            <a:r>
              <a:rPr lang="ko-KR" altLang="en-US" sz="600" dirty="0" err="1"/>
              <a:t>Mean</a:t>
            </a:r>
            <a:r>
              <a:rPr lang="ko-KR" altLang="en-US" sz="600" dirty="0"/>
              <a:t>,-</a:t>
            </a:r>
            <a:r>
              <a:rPr lang="ko-KR" altLang="en-US" sz="600" dirty="0" err="1"/>
              <a:t>Median</a:t>
            </a:r>
            <a:r>
              <a:rPr lang="ko-KR" altLang="en-US" sz="600" dirty="0"/>
              <a:t>,-and-</a:t>
            </a:r>
            <a:r>
              <a:rPr lang="ko-KR" altLang="en-US" sz="600" dirty="0" err="1"/>
              <a:t>Mode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2625711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(3)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최빈값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(mode)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가장 자주 등장하는 값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FC4BA4-7BB5-044C-B54B-D79C6C073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241" y="2131105"/>
            <a:ext cx="4622800" cy="34671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A4E486-4314-D246-B02B-E0750CC4D2F6}"/>
              </a:ext>
            </a:extLst>
          </p:cNvPr>
          <p:cNvSpPr/>
          <p:nvPr/>
        </p:nvSpPr>
        <p:spPr>
          <a:xfrm>
            <a:off x="8674710" y="6194363"/>
            <a:ext cx="204254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 err="1"/>
              <a:t>https</a:t>
            </a:r>
            <a:r>
              <a:rPr lang="ko-KR" altLang="en-US" sz="600" dirty="0"/>
              <a:t>://</a:t>
            </a:r>
            <a:r>
              <a:rPr lang="ko-KR" altLang="en-US" sz="600" dirty="0" err="1"/>
              <a:t>www.wikihow.com</a:t>
            </a:r>
            <a:r>
              <a:rPr lang="ko-KR" altLang="en-US" sz="600" dirty="0"/>
              <a:t>/</a:t>
            </a:r>
            <a:r>
              <a:rPr lang="ko-KR" altLang="en-US" sz="600" dirty="0" err="1"/>
              <a:t>Find</a:t>
            </a:r>
            <a:r>
              <a:rPr lang="ko-KR" altLang="en-US" sz="600" dirty="0"/>
              <a:t>-</a:t>
            </a:r>
            <a:r>
              <a:rPr lang="ko-KR" altLang="en-US" sz="600" dirty="0" err="1"/>
              <a:t>Mean</a:t>
            </a:r>
            <a:r>
              <a:rPr lang="ko-KR" altLang="en-US" sz="600" dirty="0"/>
              <a:t>,-</a:t>
            </a:r>
            <a:r>
              <a:rPr lang="ko-KR" altLang="en-US" sz="600" dirty="0" err="1"/>
              <a:t>Median</a:t>
            </a:r>
            <a:r>
              <a:rPr lang="ko-KR" altLang="en-US" sz="600" dirty="0"/>
              <a:t>,-and-</a:t>
            </a:r>
            <a:r>
              <a:rPr lang="ko-KR" altLang="en-US" sz="600" dirty="0" err="1"/>
              <a:t>Mode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406767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892501"/>
            <a:ext cx="11284146" cy="186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400" b="1" i="1" dirty="0"/>
              <a:t>Question) </a:t>
            </a:r>
            <a:r>
              <a:rPr kumimoji="1" lang="ko-KR" altLang="en-US" sz="2400" b="1" i="1" dirty="0"/>
              <a:t>이상치에 영향을 가장 많이 받는 </a:t>
            </a:r>
            <a:r>
              <a:rPr kumimoji="1" lang="ko-KR" altLang="en-US" sz="2400" b="1" i="1" dirty="0" err="1"/>
              <a:t>요약값은</a:t>
            </a:r>
            <a:r>
              <a:rPr kumimoji="1" lang="en-US" altLang="ko-KR" sz="2400" b="1" i="1" dirty="0"/>
              <a:t>?</a:t>
            </a:r>
            <a:endParaRPr kumimoji="1" lang="en-US" altLang="ko-KR" b="1" i="1" dirty="0"/>
          </a:p>
          <a:p>
            <a:pPr algn="ctr">
              <a:lnSpc>
                <a:spcPct val="200000"/>
              </a:lnSpc>
            </a:pPr>
            <a:r>
              <a:rPr kumimoji="1" lang="ko-KR" altLang="en-US" dirty="0"/>
              <a:t>* 이상치</a:t>
            </a:r>
            <a:r>
              <a:rPr kumimoji="1" lang="en-US" altLang="ko-KR" dirty="0"/>
              <a:t> (outlier) : </a:t>
            </a:r>
            <a:r>
              <a:rPr kumimoji="1" lang="ko-KR" altLang="en-US" dirty="0"/>
              <a:t>다른 데이터들에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극단적으로 크거나</a:t>
            </a:r>
            <a:r>
              <a:rPr kumimoji="1" lang="en-US" altLang="ko-KR" dirty="0"/>
              <a:t>/</a:t>
            </a:r>
            <a:r>
              <a:rPr kumimoji="1" lang="ko-KR" altLang="en-US" dirty="0"/>
              <a:t>작은 값</a:t>
            </a:r>
            <a:endParaRPr kumimoji="1" lang="en-US" altLang="ko-KR" dirty="0"/>
          </a:p>
          <a:p>
            <a:pPr algn="ctr">
              <a:lnSpc>
                <a:spcPct val="200000"/>
              </a:lnSpc>
            </a:pPr>
            <a:endParaRPr kumimoji="1" lang="en-US" altLang="ko-KR" b="1" i="1" dirty="0"/>
          </a:p>
        </p:txBody>
      </p:sp>
    </p:spTree>
    <p:extLst>
      <p:ext uri="{BB962C8B-B14F-4D97-AF65-F5344CB8AC3E}">
        <p14:creationId xmlns:p14="http://schemas.microsoft.com/office/powerpoint/2010/main" val="3775614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 </a:t>
            </a:r>
            <a:r>
              <a:rPr kumimoji="1" lang="en-US" altLang="ko-KR" dirty="0"/>
              <a:t>160,170,175,180,180,185,250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평균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(160+170+175+180+185+250)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중앙값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180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최빈값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180</a:t>
            </a:r>
          </a:p>
        </p:txBody>
      </p:sp>
    </p:spTree>
    <p:extLst>
      <p:ext uri="{BB962C8B-B14F-4D97-AF65-F5344CB8AC3E}">
        <p14:creationId xmlns:p14="http://schemas.microsoft.com/office/powerpoint/2010/main" val="2558748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 </a:t>
            </a:r>
            <a:r>
              <a:rPr kumimoji="1" lang="en-US" altLang="ko-KR" dirty="0"/>
              <a:t>160,170,175,180,180,185,</a:t>
            </a:r>
            <a:r>
              <a:rPr kumimoji="1" lang="en-US" altLang="ko-KR" b="1" dirty="0">
                <a:solidFill>
                  <a:srgbClr val="FF0000"/>
                </a:solidFill>
              </a:rPr>
              <a:t>250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평균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(160+170+175+180+185+</a:t>
            </a:r>
            <a:r>
              <a:rPr kumimoji="1" lang="en-US" altLang="ko-KR" b="1" dirty="0">
                <a:solidFill>
                  <a:srgbClr val="FF0000"/>
                </a:solidFill>
              </a:rPr>
              <a:t>250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중앙값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180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최빈값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180</a:t>
            </a:r>
          </a:p>
        </p:txBody>
      </p:sp>
    </p:spTree>
    <p:extLst>
      <p:ext uri="{BB962C8B-B14F-4D97-AF65-F5344CB8AC3E}">
        <p14:creationId xmlns:p14="http://schemas.microsoft.com/office/powerpoint/2010/main" val="1810171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 </a:t>
            </a:r>
            <a:r>
              <a:rPr kumimoji="1" lang="en-US" altLang="ko-KR" dirty="0"/>
              <a:t>160,170,175,180,180,185,</a:t>
            </a:r>
            <a:r>
              <a:rPr kumimoji="1" lang="en-US" altLang="ko-KR" b="1" dirty="0">
                <a:solidFill>
                  <a:srgbClr val="FF0000"/>
                </a:solidFill>
              </a:rPr>
              <a:t>250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평균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(160+170+175+180+185+</a:t>
            </a:r>
            <a:r>
              <a:rPr kumimoji="1" lang="en-US" altLang="ko-KR" b="1" dirty="0">
                <a:solidFill>
                  <a:srgbClr val="FF0000"/>
                </a:solidFill>
              </a:rPr>
              <a:t>250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중앙값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180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최빈값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180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5E64A-2AE3-8246-895B-0168237D3116}"/>
              </a:ext>
            </a:extLst>
          </p:cNvPr>
          <p:cNvSpPr txBox="1"/>
          <p:nvPr/>
        </p:nvSpPr>
        <p:spPr>
          <a:xfrm>
            <a:off x="4318058" y="4301031"/>
            <a:ext cx="7172697" cy="13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데이터의 수가 많으면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이상치의</a:t>
            </a:r>
            <a:r>
              <a:rPr kumimoji="1" lang="ko-KR" altLang="en-US" dirty="0"/>
              <a:t> 효과도 감소하게 된다</a:t>
            </a:r>
            <a:r>
              <a:rPr kumimoji="1"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일반적으로 </a:t>
            </a:r>
            <a:r>
              <a:rPr kumimoji="1" lang="ko-KR" altLang="en-US" sz="2800" b="1" dirty="0">
                <a:solidFill>
                  <a:srgbClr val="FF0000"/>
                </a:solidFill>
              </a:rPr>
              <a:t>평균</a:t>
            </a:r>
            <a:r>
              <a:rPr kumimoji="1" lang="ko-KR" altLang="en-US" dirty="0"/>
              <a:t>을 가장 대표적인 </a:t>
            </a:r>
            <a:r>
              <a:rPr kumimoji="1" lang="ko-KR" altLang="en-US" dirty="0" err="1"/>
              <a:t>요약값으로</a:t>
            </a:r>
            <a:r>
              <a:rPr kumimoji="1" lang="ko-KR" altLang="en-US" dirty="0"/>
              <a:t> 사용한다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984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2C329-9F65-3545-9A10-06510B59811A}"/>
              </a:ext>
            </a:extLst>
          </p:cNvPr>
          <p:cNvSpPr txBox="1"/>
          <p:nvPr/>
        </p:nvSpPr>
        <p:spPr>
          <a:xfrm>
            <a:off x="2275910" y="5766130"/>
            <a:ext cx="18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학급 </a:t>
            </a:r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BE535-F416-1A48-82D0-2EE4C7409D09}"/>
              </a:ext>
            </a:extLst>
          </p:cNvPr>
          <p:cNvSpPr txBox="1"/>
          <p:nvPr/>
        </p:nvSpPr>
        <p:spPr>
          <a:xfrm>
            <a:off x="5482734" y="4282464"/>
            <a:ext cx="3348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/>
              <a:t>vs</a:t>
            </a:r>
            <a:endParaRPr kumimoji="1" lang="ko-KR" altLang="en-US" sz="30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7874A73-2EB6-F844-866F-307ED29EC874}"/>
              </a:ext>
            </a:extLst>
          </p:cNvPr>
          <p:cNvGrpSpPr/>
          <p:nvPr/>
        </p:nvGrpSpPr>
        <p:grpSpPr>
          <a:xfrm>
            <a:off x="89677" y="3511393"/>
            <a:ext cx="5472923" cy="2158469"/>
            <a:chOff x="561111" y="3114053"/>
            <a:chExt cx="5976779" cy="235718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1A6F21B-3FC8-9944-9C90-5EC4CD5EA09A}"/>
                </a:ext>
              </a:extLst>
            </p:cNvPr>
            <p:cNvGrpSpPr/>
            <p:nvPr/>
          </p:nvGrpSpPr>
          <p:grpSpPr>
            <a:xfrm>
              <a:off x="561111" y="3151501"/>
              <a:ext cx="3171329" cy="2319737"/>
              <a:chOff x="1601183" y="2977529"/>
              <a:chExt cx="3409169" cy="249371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3DB916B-A7B6-C94B-B04D-137D25B9A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F7D9110-9587-B74F-9C64-BF8A1F5CA997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100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09CEFBB-E6A1-9841-BC8A-1C970CF90F6C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50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99FB90A-298F-2341-83BB-7D37C779A33A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40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A764781-230D-EC4E-9DFA-944ECF2EF4E3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80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128451E-6772-E643-A351-04A80BBA6DC6}"/>
                </a:ext>
              </a:extLst>
            </p:cNvPr>
            <p:cNvGrpSpPr/>
            <p:nvPr/>
          </p:nvGrpSpPr>
          <p:grpSpPr>
            <a:xfrm>
              <a:off x="3366561" y="3114053"/>
              <a:ext cx="3171329" cy="2319737"/>
              <a:chOff x="1601183" y="2977529"/>
              <a:chExt cx="3409169" cy="24937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E198E71-B498-BD41-ADDA-B772D8755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0300974-026B-5041-84D9-CFFD74A05B95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60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8463B15-2BD7-CF41-A9B1-776BDC2D3923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70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150AC19-BFCF-0246-B93D-EE8A6BD5E5BD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60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F8CE8D2-9F75-0D41-A954-73C9BB63F395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90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A032599-EDB1-DB42-97B3-FD85EEF89FD2}"/>
              </a:ext>
            </a:extLst>
          </p:cNvPr>
          <p:cNvGrpSpPr/>
          <p:nvPr/>
        </p:nvGrpSpPr>
        <p:grpSpPr>
          <a:xfrm>
            <a:off x="6351264" y="3480228"/>
            <a:ext cx="5472923" cy="2158469"/>
            <a:chOff x="561111" y="3114053"/>
            <a:chExt cx="5976779" cy="235718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7165AFF-AA5C-E540-926F-1EA4ACBF6884}"/>
                </a:ext>
              </a:extLst>
            </p:cNvPr>
            <p:cNvGrpSpPr/>
            <p:nvPr/>
          </p:nvGrpSpPr>
          <p:grpSpPr>
            <a:xfrm>
              <a:off x="561111" y="3151501"/>
              <a:ext cx="3171329" cy="2319737"/>
              <a:chOff x="1601183" y="2977529"/>
              <a:chExt cx="3409169" cy="2493710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52931641-80C6-DE4A-80E6-7DF5421CF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1135CF4-2E95-1944-AAA6-A70BA1E165C4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90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79EA7FD-97FC-804A-90F7-7B35814807E7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100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A1A1C34-0BF5-6242-B133-AA96D90ED700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60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AF15039-8A10-0940-89A8-91BE9EBA25C7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70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8E77C28-5E10-1141-BD97-3C46B2825795}"/>
                </a:ext>
              </a:extLst>
            </p:cNvPr>
            <p:cNvGrpSpPr/>
            <p:nvPr/>
          </p:nvGrpSpPr>
          <p:grpSpPr>
            <a:xfrm>
              <a:off x="3366561" y="3114053"/>
              <a:ext cx="3171329" cy="2319737"/>
              <a:chOff x="1601183" y="2977529"/>
              <a:chExt cx="3409169" cy="2493710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8D0BC8C6-37FD-3248-910E-2B22FDA5F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555C45B-2804-304E-9A9E-7B4621416A3C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100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02E6BAA-51FF-9943-AF52-6306C76748E4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30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64BD7EB-294D-6341-A62A-2BDA0BBB5E90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40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89D3241-BB14-1342-B61B-085EB830568A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30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E9FA1A1-EA0D-E148-9EDD-C7C8A50A4910}"/>
              </a:ext>
            </a:extLst>
          </p:cNvPr>
          <p:cNvSpPr txBox="1"/>
          <p:nvPr/>
        </p:nvSpPr>
        <p:spPr>
          <a:xfrm>
            <a:off x="8778997" y="5802278"/>
            <a:ext cx="18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학급 </a:t>
            </a:r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E441B64-BE0C-394C-838C-7666AF266706}"/>
              </a:ext>
            </a:extLst>
          </p:cNvPr>
          <p:cNvSpPr/>
          <p:nvPr/>
        </p:nvSpPr>
        <p:spPr>
          <a:xfrm>
            <a:off x="409486" y="2064773"/>
            <a:ext cx="4911732" cy="1275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ysClr val="windowText" lastClr="000000"/>
                </a:solidFill>
              </a:rPr>
              <a:t>평균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550/8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=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68.75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ysClr val="windowText" lastClr="000000"/>
                </a:solidFill>
              </a:rPr>
              <a:t>중앙값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40,50, 60,</a:t>
            </a:r>
            <a:r>
              <a:rPr kumimoji="1" lang="en-US" altLang="ko-KR" sz="1600" dirty="0">
                <a:solidFill>
                  <a:srgbClr val="FF0000"/>
                </a:solidFill>
              </a:rPr>
              <a:t>60,70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,80,90,100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=&gt;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65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 err="1">
                <a:solidFill>
                  <a:sysClr val="windowText" lastClr="000000"/>
                </a:solidFill>
              </a:rPr>
              <a:t>최빈값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70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2673986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2C329-9F65-3545-9A10-06510B59811A}"/>
              </a:ext>
            </a:extLst>
          </p:cNvPr>
          <p:cNvSpPr txBox="1"/>
          <p:nvPr/>
        </p:nvSpPr>
        <p:spPr>
          <a:xfrm>
            <a:off x="2275910" y="5766130"/>
            <a:ext cx="18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학급 </a:t>
            </a:r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BE535-F416-1A48-82D0-2EE4C7409D09}"/>
              </a:ext>
            </a:extLst>
          </p:cNvPr>
          <p:cNvSpPr txBox="1"/>
          <p:nvPr/>
        </p:nvSpPr>
        <p:spPr>
          <a:xfrm>
            <a:off x="5482734" y="4282464"/>
            <a:ext cx="3348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/>
              <a:t>vs</a:t>
            </a:r>
            <a:endParaRPr kumimoji="1" lang="ko-KR" altLang="en-US" sz="30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7874A73-2EB6-F844-866F-307ED29EC874}"/>
              </a:ext>
            </a:extLst>
          </p:cNvPr>
          <p:cNvGrpSpPr/>
          <p:nvPr/>
        </p:nvGrpSpPr>
        <p:grpSpPr>
          <a:xfrm>
            <a:off x="89677" y="3511393"/>
            <a:ext cx="5472923" cy="2158469"/>
            <a:chOff x="561111" y="3114053"/>
            <a:chExt cx="5976779" cy="235718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1A6F21B-3FC8-9944-9C90-5EC4CD5EA09A}"/>
                </a:ext>
              </a:extLst>
            </p:cNvPr>
            <p:cNvGrpSpPr/>
            <p:nvPr/>
          </p:nvGrpSpPr>
          <p:grpSpPr>
            <a:xfrm>
              <a:off x="561111" y="3151501"/>
              <a:ext cx="3171329" cy="2319737"/>
              <a:chOff x="1601183" y="2977529"/>
              <a:chExt cx="3409169" cy="249371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3DB916B-A7B6-C94B-B04D-137D25B9A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F7D9110-9587-B74F-9C64-BF8A1F5CA997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100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09CEFBB-E6A1-9841-BC8A-1C970CF90F6C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50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99FB90A-298F-2341-83BB-7D37C779A33A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40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A764781-230D-EC4E-9DFA-944ECF2EF4E3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80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128451E-6772-E643-A351-04A80BBA6DC6}"/>
                </a:ext>
              </a:extLst>
            </p:cNvPr>
            <p:cNvGrpSpPr/>
            <p:nvPr/>
          </p:nvGrpSpPr>
          <p:grpSpPr>
            <a:xfrm>
              <a:off x="3366561" y="3114053"/>
              <a:ext cx="3171329" cy="2319737"/>
              <a:chOff x="1601183" y="2977529"/>
              <a:chExt cx="3409169" cy="24937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E198E71-B498-BD41-ADDA-B772D8755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0300974-026B-5041-84D9-CFFD74A05B95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60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8463B15-2BD7-CF41-A9B1-776BDC2D3923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70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150AC19-BFCF-0246-B93D-EE8A6BD5E5BD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60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F8CE8D2-9F75-0D41-A954-73C9BB63F395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90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A032599-EDB1-DB42-97B3-FD85EEF89FD2}"/>
              </a:ext>
            </a:extLst>
          </p:cNvPr>
          <p:cNvGrpSpPr/>
          <p:nvPr/>
        </p:nvGrpSpPr>
        <p:grpSpPr>
          <a:xfrm>
            <a:off x="6351264" y="3480228"/>
            <a:ext cx="5472923" cy="2158469"/>
            <a:chOff x="561111" y="3114053"/>
            <a:chExt cx="5976779" cy="235718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7165AFF-AA5C-E540-926F-1EA4ACBF6884}"/>
                </a:ext>
              </a:extLst>
            </p:cNvPr>
            <p:cNvGrpSpPr/>
            <p:nvPr/>
          </p:nvGrpSpPr>
          <p:grpSpPr>
            <a:xfrm>
              <a:off x="561111" y="3151501"/>
              <a:ext cx="3171329" cy="2319737"/>
              <a:chOff x="1601183" y="2977529"/>
              <a:chExt cx="3409169" cy="2493710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52931641-80C6-DE4A-80E6-7DF5421CF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1135CF4-2E95-1944-AAA6-A70BA1E165C4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90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79EA7FD-97FC-804A-90F7-7B35814807E7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100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A1A1C34-0BF5-6242-B133-AA96D90ED700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60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AF15039-8A10-0940-89A8-91BE9EBA25C7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70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8E77C28-5E10-1141-BD97-3C46B2825795}"/>
                </a:ext>
              </a:extLst>
            </p:cNvPr>
            <p:cNvGrpSpPr/>
            <p:nvPr/>
          </p:nvGrpSpPr>
          <p:grpSpPr>
            <a:xfrm>
              <a:off x="3366561" y="3114053"/>
              <a:ext cx="3171329" cy="2319737"/>
              <a:chOff x="1601183" y="2977529"/>
              <a:chExt cx="3409169" cy="2493710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8D0BC8C6-37FD-3248-910E-2B22FDA5F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183" y="3062093"/>
                <a:ext cx="3409169" cy="240914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555C45B-2804-304E-9A9E-7B4621416A3C}"/>
                  </a:ext>
                </a:extLst>
              </p:cNvPr>
              <p:cNvSpPr/>
              <p:nvPr/>
            </p:nvSpPr>
            <p:spPr>
              <a:xfrm>
                <a:off x="2380895" y="2977530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100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02E6BAA-51FF-9943-AF52-6306C76748E4}"/>
                  </a:ext>
                </a:extLst>
              </p:cNvPr>
              <p:cNvSpPr/>
              <p:nvPr/>
            </p:nvSpPr>
            <p:spPr>
              <a:xfrm>
                <a:off x="3589279" y="2977529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30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64BD7EB-294D-6341-A62A-2BDA0BBB5E90}"/>
                  </a:ext>
                </a:extLst>
              </p:cNvPr>
              <p:cNvSpPr/>
              <p:nvPr/>
            </p:nvSpPr>
            <p:spPr>
              <a:xfrm>
                <a:off x="2380895" y="3692576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40</a:t>
                </a:r>
                <a:r>
                  <a:rPr kumimoji="1" lang="ko-KR" altLang="en-US" sz="1000" dirty="0"/>
                  <a:t>점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89D3241-BB14-1342-B61B-085EB830568A}"/>
                  </a:ext>
                </a:extLst>
              </p:cNvPr>
              <p:cNvSpPr/>
              <p:nvPr/>
            </p:nvSpPr>
            <p:spPr>
              <a:xfrm>
                <a:off x="3589279" y="3725618"/>
                <a:ext cx="650770" cy="251885"/>
              </a:xfrm>
              <a:prstGeom prst="rect">
                <a:avLst/>
              </a:prstGeom>
              <a:solidFill>
                <a:srgbClr val="014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/>
                  <a:t>30</a:t>
                </a:r>
                <a:r>
                  <a:rPr kumimoji="1" lang="ko-KR" altLang="en-US" sz="1000" dirty="0"/>
                  <a:t>점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E9FA1A1-EA0D-E148-9EDD-C7C8A50A4910}"/>
              </a:ext>
            </a:extLst>
          </p:cNvPr>
          <p:cNvSpPr txBox="1"/>
          <p:nvPr/>
        </p:nvSpPr>
        <p:spPr>
          <a:xfrm>
            <a:off x="8778997" y="5802278"/>
            <a:ext cx="18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학급 </a:t>
            </a:r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E441B64-BE0C-394C-838C-7666AF266706}"/>
              </a:ext>
            </a:extLst>
          </p:cNvPr>
          <p:cNvSpPr/>
          <p:nvPr/>
        </p:nvSpPr>
        <p:spPr>
          <a:xfrm>
            <a:off x="409486" y="2064773"/>
            <a:ext cx="4911732" cy="1275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ysClr val="windowText" lastClr="000000"/>
                </a:solidFill>
              </a:rPr>
              <a:t>평균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550/8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=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68.75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ysClr val="windowText" lastClr="000000"/>
                </a:solidFill>
              </a:rPr>
              <a:t>중앙값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40,50, 60,</a:t>
            </a:r>
            <a:r>
              <a:rPr kumimoji="1" lang="en-US" altLang="ko-KR" sz="1600" dirty="0">
                <a:solidFill>
                  <a:srgbClr val="FF0000"/>
                </a:solidFill>
              </a:rPr>
              <a:t>60,70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,80,90,100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=&gt;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65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 err="1">
                <a:solidFill>
                  <a:sysClr val="windowText" lastClr="000000"/>
                </a:solidFill>
              </a:rPr>
              <a:t>최빈값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70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점</a:t>
            </a: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9247A75-20EC-014B-AD9D-73426FD08D9E}"/>
              </a:ext>
            </a:extLst>
          </p:cNvPr>
          <p:cNvSpPr/>
          <p:nvPr/>
        </p:nvSpPr>
        <p:spPr>
          <a:xfrm>
            <a:off x="6685417" y="1993495"/>
            <a:ext cx="4911732" cy="1275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ysClr val="windowText" lastClr="000000"/>
                </a:solidFill>
              </a:rPr>
              <a:t>평균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520/8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=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65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ysClr val="windowText" lastClr="000000"/>
                </a:solidFill>
              </a:rPr>
              <a:t>중앙값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30,30,40, </a:t>
            </a:r>
            <a:r>
              <a:rPr kumimoji="1" lang="en-US" altLang="ko-KR" sz="1600" dirty="0">
                <a:solidFill>
                  <a:srgbClr val="FF0000"/>
                </a:solidFill>
              </a:rPr>
              <a:t>60,70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,90,100,100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=&gt;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65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 err="1">
                <a:solidFill>
                  <a:sysClr val="windowText" lastClr="000000"/>
                </a:solidFill>
              </a:rPr>
              <a:t>최빈값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2902181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(4)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사분위수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(quartile)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b="1" dirty="0">
                <a:solidFill>
                  <a:srgbClr val="003F97"/>
                </a:solidFill>
              </a:rPr>
              <a:t>1</a:t>
            </a:r>
            <a:r>
              <a:rPr kumimoji="1" lang="ko-KR" altLang="en-US" b="1" dirty="0" err="1">
                <a:solidFill>
                  <a:srgbClr val="003F97"/>
                </a:solidFill>
              </a:rPr>
              <a:t>분위수</a:t>
            </a:r>
            <a:r>
              <a:rPr kumimoji="1" lang="ko-KR" altLang="en-US" b="1" dirty="0">
                <a:solidFill>
                  <a:srgbClr val="003F97"/>
                </a:solidFill>
              </a:rPr>
              <a:t> </a:t>
            </a:r>
            <a:r>
              <a:rPr kumimoji="1" lang="en-US" altLang="ko-KR" b="1" dirty="0">
                <a:solidFill>
                  <a:srgbClr val="003F97"/>
                </a:solidFill>
              </a:rPr>
              <a:t>(Q1)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하위 </a:t>
            </a:r>
            <a:r>
              <a:rPr kumimoji="1" lang="en-US" altLang="ko-KR" dirty="0"/>
              <a:t>25%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b="1" dirty="0">
                <a:solidFill>
                  <a:srgbClr val="003F97"/>
                </a:solidFill>
              </a:rPr>
              <a:t>2</a:t>
            </a:r>
            <a:r>
              <a:rPr kumimoji="1" lang="ko-KR" altLang="en-US" b="1" dirty="0" err="1">
                <a:solidFill>
                  <a:srgbClr val="003F97"/>
                </a:solidFill>
              </a:rPr>
              <a:t>분위수</a:t>
            </a:r>
            <a:r>
              <a:rPr kumimoji="1" lang="ko-KR" altLang="en-US" b="1" dirty="0">
                <a:solidFill>
                  <a:srgbClr val="003F97"/>
                </a:solidFill>
              </a:rPr>
              <a:t> </a:t>
            </a:r>
            <a:r>
              <a:rPr kumimoji="1" lang="en-US" altLang="ko-KR" b="1" dirty="0">
                <a:solidFill>
                  <a:srgbClr val="003F97"/>
                </a:solidFill>
              </a:rPr>
              <a:t>(Q2)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하위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중앙값 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b="1" dirty="0">
                <a:solidFill>
                  <a:srgbClr val="003F97"/>
                </a:solidFill>
              </a:rPr>
              <a:t>3</a:t>
            </a:r>
            <a:r>
              <a:rPr kumimoji="1" lang="ko-KR" altLang="en-US" b="1" dirty="0" err="1">
                <a:solidFill>
                  <a:srgbClr val="003F97"/>
                </a:solidFill>
              </a:rPr>
              <a:t>분위수</a:t>
            </a:r>
            <a:r>
              <a:rPr kumimoji="1" lang="ko-KR" altLang="en-US" b="1" dirty="0">
                <a:solidFill>
                  <a:srgbClr val="003F97"/>
                </a:solidFill>
              </a:rPr>
              <a:t> </a:t>
            </a:r>
            <a:r>
              <a:rPr kumimoji="1" lang="en-US" altLang="ko-KR" b="1" dirty="0">
                <a:solidFill>
                  <a:srgbClr val="003F97"/>
                </a:solidFill>
              </a:rPr>
              <a:t>(Q3)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하위 </a:t>
            </a:r>
            <a:r>
              <a:rPr kumimoji="1" lang="en-US" altLang="ko-KR" dirty="0"/>
              <a:t>75%</a:t>
            </a:r>
            <a:r>
              <a:rPr kumimoji="1" lang="ko-KR" altLang="en-US" dirty="0"/>
              <a:t> </a:t>
            </a:r>
            <a:r>
              <a:rPr kumimoji="1" lang="en-US" altLang="ko-KR" dirty="0"/>
              <a:t>( = </a:t>
            </a:r>
            <a:r>
              <a:rPr kumimoji="1" lang="ko-KR" altLang="en-US" dirty="0"/>
              <a:t>상위 </a:t>
            </a:r>
            <a:r>
              <a:rPr kumimoji="1" lang="en-US" altLang="ko-KR" dirty="0"/>
              <a:t>25%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데이터의 </a:t>
            </a:r>
            <a:r>
              <a:rPr kumimoji="1" lang="ko-KR" altLang="en-US" b="1" dirty="0"/>
              <a:t>전체적인 모양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분포</a:t>
            </a:r>
            <a:r>
              <a:rPr kumimoji="1" lang="en-US" altLang="ko-KR" b="1" dirty="0"/>
              <a:t>)</a:t>
            </a:r>
            <a:r>
              <a:rPr kumimoji="1" lang="ko-KR" altLang="en-US" dirty="0"/>
              <a:t>을 알 수 있다</a:t>
            </a:r>
            <a:r>
              <a:rPr kumimoji="1" lang="en-US" altLang="ko-KR" dirty="0"/>
              <a:t>!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885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1.</a:t>
            </a:r>
            <a:r>
              <a:rPr kumimoji="1" lang="ko-KR" altLang="en-US" sz="2000" dirty="0">
                <a:latin typeface="+mj-ea"/>
                <a:ea typeface="+mj-ea"/>
              </a:rPr>
              <a:t> 데이터 분석의 중요성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B2B2D6-5B73-534E-A4CD-CE13E6966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109" y="1872066"/>
            <a:ext cx="3775796" cy="2666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717229"/>
            <a:ext cx="11090233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빅데이터 </a:t>
            </a:r>
            <a:r>
              <a:rPr kumimoji="1" lang="en-US" altLang="ko-KR" b="1" dirty="0"/>
              <a:t>(Big Data) </a:t>
            </a:r>
            <a:r>
              <a:rPr kumimoji="1" lang="ko-KR" altLang="en-US" b="1" dirty="0"/>
              <a:t>시대</a:t>
            </a:r>
            <a:endParaRPr kumimoji="1" lang="en-US" altLang="ko-KR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b="1" dirty="0">
                <a:solidFill>
                  <a:srgbClr val="FF0000"/>
                </a:solidFill>
              </a:rPr>
              <a:t>데이터</a:t>
            </a:r>
            <a:r>
              <a:rPr kumimoji="1" lang="en-US" altLang="ko-KR" b="1" dirty="0">
                <a:solidFill>
                  <a:srgbClr val="FF0000"/>
                </a:solidFill>
              </a:rPr>
              <a:t>(Data)</a:t>
            </a:r>
            <a:r>
              <a:rPr kumimoji="1" lang="ko-KR" altLang="en-US" dirty="0"/>
              <a:t>의 양이 </a:t>
            </a:r>
            <a:r>
              <a:rPr kumimoji="1" lang="ko-KR" altLang="en-US" b="1" dirty="0">
                <a:solidFill>
                  <a:srgbClr val="FF0000"/>
                </a:solidFill>
              </a:rPr>
              <a:t>방대</a:t>
            </a:r>
            <a:r>
              <a:rPr kumimoji="1" lang="en-US" altLang="ko-KR" b="1" dirty="0">
                <a:solidFill>
                  <a:srgbClr val="FF0000"/>
                </a:solidFill>
              </a:rPr>
              <a:t>(Big)</a:t>
            </a:r>
            <a:r>
              <a:rPr kumimoji="1" lang="ko-KR" altLang="en-US" dirty="0"/>
              <a:t>해지고 있음</a:t>
            </a:r>
            <a:r>
              <a:rPr kumimoji="1" lang="en-US" altLang="ko-KR" dirty="0"/>
              <a:t>.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일상 속 수 많은 곳을 통해서 방대한 데이터들은 수집이 되고 있음</a:t>
            </a:r>
            <a:r>
              <a:rPr kumimoji="1" lang="en-US" altLang="ko-KR" dirty="0"/>
              <a:t>.</a:t>
            </a:r>
          </a:p>
          <a:p>
            <a:pPr marL="1200150" lvl="2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 </a:t>
            </a:r>
            <a:r>
              <a:rPr kumimoji="1" lang="ko-KR" altLang="en-US" dirty="0"/>
              <a:t>컴퓨터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스마트폰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공장 내의 기계 등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이러한 데이터를 기반으로 의사 결정을 효과적으로 수행할 수 있음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  <a:p>
            <a:pPr algn="ctr">
              <a:lnSpc>
                <a:spcPct val="200000"/>
              </a:lnSpc>
            </a:pPr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주어진 데이터를 올바르게 분석하고 활용할 수 있는 능력</a:t>
            </a:r>
            <a:r>
              <a:rPr kumimoji="1" lang="ko-KR" altLang="en-US" dirty="0"/>
              <a:t>이 매우 중요해졌다</a:t>
            </a:r>
            <a:r>
              <a:rPr kumimoji="1" lang="en-US" altLang="ko-KR" dirty="0"/>
              <a:t>!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3274E-2C56-6445-96C2-71EBD1F4FF59}"/>
              </a:ext>
            </a:extLst>
          </p:cNvPr>
          <p:cNvSpPr/>
          <p:nvPr/>
        </p:nvSpPr>
        <p:spPr>
          <a:xfrm>
            <a:off x="9714015" y="6510407"/>
            <a:ext cx="213188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cdn.epnc.co.kr</a:t>
            </a:r>
            <a:r>
              <a:rPr lang="ko-KR" altLang="en-US" sz="500" dirty="0"/>
              <a:t>/</a:t>
            </a:r>
            <a:r>
              <a:rPr lang="ko-KR" altLang="en-US" sz="500" dirty="0" err="1"/>
              <a:t>news</a:t>
            </a:r>
            <a:r>
              <a:rPr lang="ko-KR" altLang="en-US" sz="500" dirty="0"/>
              <a:t>/</a:t>
            </a:r>
            <a:r>
              <a:rPr lang="ko-KR" altLang="en-US" sz="500" dirty="0" err="1"/>
              <a:t>photo</a:t>
            </a:r>
            <a:r>
              <a:rPr lang="ko-KR" altLang="en-US" sz="500" dirty="0"/>
              <a:t>/201907/91021_81259_3048.jpg</a:t>
            </a:r>
          </a:p>
        </p:txBody>
      </p:sp>
    </p:spTree>
    <p:extLst>
      <p:ext uri="{BB962C8B-B14F-4D97-AF65-F5344CB8AC3E}">
        <p14:creationId xmlns:p14="http://schemas.microsoft.com/office/powerpoint/2010/main" val="583768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(4)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사분위수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(quartile)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b="1" dirty="0">
                <a:solidFill>
                  <a:srgbClr val="003F97"/>
                </a:solidFill>
              </a:rPr>
              <a:t>1</a:t>
            </a:r>
            <a:r>
              <a:rPr kumimoji="1" lang="ko-KR" altLang="en-US" b="1" dirty="0" err="1">
                <a:solidFill>
                  <a:srgbClr val="003F97"/>
                </a:solidFill>
              </a:rPr>
              <a:t>분위수</a:t>
            </a:r>
            <a:r>
              <a:rPr kumimoji="1" lang="ko-KR" altLang="en-US" b="1" dirty="0">
                <a:solidFill>
                  <a:srgbClr val="003F97"/>
                </a:solidFill>
              </a:rPr>
              <a:t> </a:t>
            </a:r>
            <a:r>
              <a:rPr kumimoji="1" lang="en-US" altLang="ko-KR" b="1" dirty="0">
                <a:solidFill>
                  <a:srgbClr val="003F97"/>
                </a:solidFill>
              </a:rPr>
              <a:t>(Q1)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하위 </a:t>
            </a:r>
            <a:r>
              <a:rPr kumimoji="1" lang="en-US" altLang="ko-KR" dirty="0"/>
              <a:t>25%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b="1" dirty="0">
                <a:solidFill>
                  <a:srgbClr val="003F97"/>
                </a:solidFill>
              </a:rPr>
              <a:t>2</a:t>
            </a:r>
            <a:r>
              <a:rPr kumimoji="1" lang="ko-KR" altLang="en-US" b="1" dirty="0" err="1">
                <a:solidFill>
                  <a:srgbClr val="003F97"/>
                </a:solidFill>
              </a:rPr>
              <a:t>분위수</a:t>
            </a:r>
            <a:r>
              <a:rPr kumimoji="1" lang="ko-KR" altLang="en-US" b="1" dirty="0">
                <a:solidFill>
                  <a:srgbClr val="003F97"/>
                </a:solidFill>
              </a:rPr>
              <a:t> </a:t>
            </a:r>
            <a:r>
              <a:rPr kumimoji="1" lang="en-US" altLang="ko-KR" b="1" dirty="0">
                <a:solidFill>
                  <a:srgbClr val="003F97"/>
                </a:solidFill>
              </a:rPr>
              <a:t>(Q2)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하위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중앙값 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b="1" dirty="0">
                <a:solidFill>
                  <a:srgbClr val="003F97"/>
                </a:solidFill>
              </a:rPr>
              <a:t>3</a:t>
            </a:r>
            <a:r>
              <a:rPr kumimoji="1" lang="ko-KR" altLang="en-US" b="1" dirty="0" err="1">
                <a:solidFill>
                  <a:srgbClr val="003F97"/>
                </a:solidFill>
              </a:rPr>
              <a:t>분위수</a:t>
            </a:r>
            <a:r>
              <a:rPr kumimoji="1" lang="ko-KR" altLang="en-US" b="1" dirty="0">
                <a:solidFill>
                  <a:srgbClr val="003F97"/>
                </a:solidFill>
              </a:rPr>
              <a:t> </a:t>
            </a:r>
            <a:r>
              <a:rPr kumimoji="1" lang="en-US" altLang="ko-KR" b="1" dirty="0">
                <a:solidFill>
                  <a:srgbClr val="003F97"/>
                </a:solidFill>
              </a:rPr>
              <a:t>(Q3)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하위 </a:t>
            </a:r>
            <a:r>
              <a:rPr kumimoji="1" lang="en-US" altLang="ko-KR" dirty="0"/>
              <a:t>75%</a:t>
            </a:r>
            <a:r>
              <a:rPr kumimoji="1" lang="ko-KR" altLang="en-US" dirty="0"/>
              <a:t> </a:t>
            </a:r>
            <a:r>
              <a:rPr kumimoji="1" lang="en-US" altLang="ko-KR" dirty="0"/>
              <a:t>( = </a:t>
            </a:r>
            <a:r>
              <a:rPr kumimoji="1" lang="ko-KR" altLang="en-US" dirty="0"/>
              <a:t>상위 </a:t>
            </a:r>
            <a:r>
              <a:rPr kumimoji="1" lang="en-US" altLang="ko-KR" dirty="0"/>
              <a:t>25%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데이터의 전체적인 모양</a:t>
            </a:r>
            <a:r>
              <a:rPr kumimoji="1" lang="en-US" altLang="ko-KR" dirty="0"/>
              <a:t>(</a:t>
            </a:r>
            <a:r>
              <a:rPr kumimoji="1" lang="ko-KR" altLang="en-US" dirty="0"/>
              <a:t>분포</a:t>
            </a:r>
            <a:r>
              <a:rPr kumimoji="1" lang="en-US" altLang="ko-KR" dirty="0"/>
              <a:t>)</a:t>
            </a:r>
            <a:r>
              <a:rPr kumimoji="1" lang="ko-KR" altLang="en-US" dirty="0"/>
              <a:t>울 알 수 있다</a:t>
            </a:r>
            <a:r>
              <a:rPr kumimoji="1" lang="en-US" altLang="ko-KR" dirty="0"/>
              <a:t>!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A5B9B1-0D2B-F841-8073-78C02663A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177" y="3129764"/>
            <a:ext cx="4715680" cy="14130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BD4A4A-3CD7-E545-917E-EA7BC908BFE0}"/>
              </a:ext>
            </a:extLst>
          </p:cNvPr>
          <p:cNvSpPr/>
          <p:nvPr/>
        </p:nvSpPr>
        <p:spPr>
          <a:xfrm>
            <a:off x="7604268" y="5962321"/>
            <a:ext cx="413544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err="1"/>
              <a:t>https</a:t>
            </a:r>
            <a:r>
              <a:rPr lang="ko-KR" altLang="en-US" sz="600" dirty="0"/>
              <a:t>://</a:t>
            </a:r>
            <a:r>
              <a:rPr lang="ko-KR" altLang="en-US" sz="600" dirty="0" err="1"/>
              <a:t>blog.kakaocdn.net</a:t>
            </a:r>
            <a:r>
              <a:rPr lang="ko-KR" altLang="en-US" sz="600" dirty="0"/>
              <a:t>/</a:t>
            </a:r>
            <a:r>
              <a:rPr lang="ko-KR" altLang="en-US" sz="600" dirty="0" err="1"/>
              <a:t>dn</a:t>
            </a:r>
            <a:r>
              <a:rPr lang="ko-KR" altLang="en-US" sz="600" dirty="0"/>
              <a:t>/dq4Bre/</a:t>
            </a:r>
            <a:r>
              <a:rPr lang="ko-KR" altLang="en-US" sz="600" dirty="0" err="1"/>
              <a:t>btqzkmQVgsF</a:t>
            </a:r>
            <a:r>
              <a:rPr lang="ko-KR" altLang="en-US" sz="600" dirty="0"/>
              <a:t>/ABK94lzsCWvTbbAkgjRUY0/</a:t>
            </a:r>
            <a:r>
              <a:rPr lang="ko-KR" altLang="en-US" sz="600" dirty="0" err="1"/>
              <a:t>img.jpg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468757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상자 그림 </a:t>
            </a:r>
            <a:r>
              <a:rPr kumimoji="1" lang="en-US" altLang="ko-KR" b="1" dirty="0">
                <a:solidFill>
                  <a:srgbClr val="FF0000"/>
                </a:solidFill>
              </a:rPr>
              <a:t>(Box Plot)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데이터의 대략적인 분포를 </a:t>
            </a:r>
            <a:r>
              <a:rPr kumimoji="1" lang="ko-KR" altLang="en-US" b="1" dirty="0"/>
              <a:t>사분위수</a:t>
            </a:r>
            <a:r>
              <a:rPr kumimoji="1" lang="en-US" altLang="ko-KR" b="1" dirty="0"/>
              <a:t>(quartile)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통해</a:t>
            </a:r>
            <a:r>
              <a:rPr kumimoji="1" lang="en-US" altLang="ko-KR" dirty="0"/>
              <a:t>, </a:t>
            </a:r>
            <a:r>
              <a:rPr kumimoji="1" lang="ko-KR" altLang="en-US" b="1" dirty="0"/>
              <a:t>한 눈에 파악하기 용이하도록 </a:t>
            </a:r>
            <a:r>
              <a:rPr kumimoji="1" lang="ko-KR" altLang="en-US" dirty="0"/>
              <a:t>그린 그림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ED3A4-0BBC-AD46-B8CD-345470C28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827" y="1251410"/>
            <a:ext cx="3461217" cy="5176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D4489F-2A52-EC49-B894-B0BF99D5EB54}"/>
              </a:ext>
            </a:extLst>
          </p:cNvPr>
          <p:cNvSpPr/>
          <p:nvPr/>
        </p:nvSpPr>
        <p:spPr>
          <a:xfrm>
            <a:off x="7835221" y="6629477"/>
            <a:ext cx="13260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 err="1"/>
              <a:t>https</a:t>
            </a:r>
            <a:r>
              <a:rPr lang="ko-KR" altLang="en-US" sz="600" dirty="0"/>
              <a:t>://</a:t>
            </a:r>
            <a:r>
              <a:rPr lang="ko-KR" altLang="en-US" sz="600" dirty="0" err="1"/>
              <a:t>wikidocs.net</a:t>
            </a:r>
            <a:r>
              <a:rPr lang="ko-KR" altLang="en-US" sz="600" dirty="0"/>
              <a:t>/161870#outlier</a:t>
            </a:r>
          </a:p>
        </p:txBody>
      </p:sp>
    </p:spTree>
    <p:extLst>
      <p:ext uri="{BB962C8B-B14F-4D97-AF65-F5344CB8AC3E}">
        <p14:creationId xmlns:p14="http://schemas.microsoft.com/office/powerpoint/2010/main" val="3491843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상자 그림 </a:t>
            </a:r>
            <a:r>
              <a:rPr kumimoji="1" lang="en-US" altLang="ko-KR" b="1" dirty="0">
                <a:solidFill>
                  <a:srgbClr val="FF0000"/>
                </a:solidFill>
              </a:rPr>
              <a:t>(Box Plot)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데이터의 대략적인 분포를 </a:t>
            </a:r>
            <a:r>
              <a:rPr kumimoji="1" lang="ko-KR" altLang="en-US" b="1" dirty="0"/>
              <a:t>사분위수</a:t>
            </a:r>
            <a:r>
              <a:rPr kumimoji="1" lang="en-US" altLang="ko-KR" b="1" dirty="0"/>
              <a:t>(quartile)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통해</a:t>
            </a:r>
            <a:r>
              <a:rPr kumimoji="1" lang="en-US" altLang="ko-KR" dirty="0"/>
              <a:t>, </a:t>
            </a:r>
            <a:r>
              <a:rPr kumimoji="1" lang="ko-KR" altLang="en-US" b="1" dirty="0"/>
              <a:t>한 눈에 파악하기 용이하도록 </a:t>
            </a:r>
            <a:r>
              <a:rPr kumimoji="1" lang="ko-KR" altLang="en-US" dirty="0"/>
              <a:t>그린 그림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ED3A4-0BBC-AD46-B8CD-345470C28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827" y="1251410"/>
            <a:ext cx="3461217" cy="5176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D4489F-2A52-EC49-B894-B0BF99D5EB54}"/>
              </a:ext>
            </a:extLst>
          </p:cNvPr>
          <p:cNvSpPr/>
          <p:nvPr/>
        </p:nvSpPr>
        <p:spPr>
          <a:xfrm>
            <a:off x="7835221" y="6629477"/>
            <a:ext cx="13260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 err="1"/>
              <a:t>https</a:t>
            </a:r>
            <a:r>
              <a:rPr lang="ko-KR" altLang="en-US" sz="600" dirty="0"/>
              <a:t>://</a:t>
            </a:r>
            <a:r>
              <a:rPr lang="ko-KR" altLang="en-US" sz="600" dirty="0" err="1"/>
              <a:t>wikidocs.net</a:t>
            </a:r>
            <a:r>
              <a:rPr lang="ko-KR" altLang="en-US" sz="600" dirty="0"/>
              <a:t>/161870#outlier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B66EA1-1426-1240-8195-87AC30B64DDF}"/>
              </a:ext>
            </a:extLst>
          </p:cNvPr>
          <p:cNvCxnSpPr/>
          <p:nvPr/>
        </p:nvCxnSpPr>
        <p:spPr>
          <a:xfrm>
            <a:off x="6780810" y="3253848"/>
            <a:ext cx="0" cy="104502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9AB303F-F482-AD42-939F-6E0FAA98493C}"/>
              </a:ext>
            </a:extLst>
          </p:cNvPr>
          <p:cNvCxnSpPr>
            <a:cxnSpLocks/>
          </p:cNvCxnSpPr>
          <p:nvPr/>
        </p:nvCxnSpPr>
        <p:spPr>
          <a:xfrm flipH="1">
            <a:off x="4619501" y="3776353"/>
            <a:ext cx="2173185" cy="748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BD94BC-AF12-1D4F-96CB-25867FFA422F}"/>
              </a:ext>
            </a:extLst>
          </p:cNvPr>
          <p:cNvSpPr txBox="1"/>
          <p:nvPr/>
        </p:nvSpPr>
        <p:spPr>
          <a:xfrm>
            <a:off x="1858488" y="4471367"/>
            <a:ext cx="384760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IQR : Q3 &amp; Q1</a:t>
            </a:r>
            <a:r>
              <a:rPr kumimoji="1" lang="ko-KR" altLang="en-US" dirty="0">
                <a:solidFill>
                  <a:srgbClr val="FF0000"/>
                </a:solidFill>
              </a:rPr>
              <a:t> 값의 차이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= </a:t>
            </a:r>
            <a:r>
              <a:rPr kumimoji="1" lang="en-US" altLang="ko-KR" dirty="0" err="1">
                <a:solidFill>
                  <a:srgbClr val="FF0000"/>
                </a:solidFill>
              </a:rPr>
              <a:t>InterQuartile</a:t>
            </a:r>
            <a:r>
              <a:rPr kumimoji="1" lang="en-US" altLang="ko-KR" dirty="0">
                <a:solidFill>
                  <a:srgbClr val="FF0000"/>
                </a:solidFill>
              </a:rPr>
              <a:t> Range 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646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837206-9148-6E46-9D8D-DF892E6D8F0F}"/>
              </a:ext>
            </a:extLst>
          </p:cNvPr>
          <p:cNvSpPr txBox="1"/>
          <p:nvPr/>
        </p:nvSpPr>
        <p:spPr>
          <a:xfrm>
            <a:off x="484301" y="2131105"/>
            <a:ext cx="7301353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dirty="0"/>
              <a:t>분산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dirty="0"/>
              <a:t>표준편차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2865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데이터가 </a:t>
            </a:r>
            <a:r>
              <a:rPr kumimoji="1" lang="ko-KR" altLang="en-US" b="1" dirty="0">
                <a:solidFill>
                  <a:srgbClr val="FF0000"/>
                </a:solidFill>
              </a:rPr>
              <a:t>평균</a:t>
            </a:r>
            <a:r>
              <a:rPr kumimoji="1" lang="ko-KR" altLang="en-US" dirty="0"/>
              <a:t>으로부터 </a:t>
            </a:r>
            <a:r>
              <a:rPr kumimoji="1" lang="ko-KR" altLang="en-US" b="1" dirty="0">
                <a:solidFill>
                  <a:srgbClr val="FF0000"/>
                </a:solidFill>
              </a:rPr>
              <a:t>퍼져있는 정도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551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7301353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데이터가 </a:t>
            </a:r>
            <a:r>
              <a:rPr kumimoji="1" lang="ko-KR" altLang="en-US" b="1" dirty="0">
                <a:solidFill>
                  <a:srgbClr val="FF0000"/>
                </a:solidFill>
              </a:rPr>
              <a:t>평균</a:t>
            </a:r>
            <a:r>
              <a:rPr kumimoji="1" lang="ko-KR" altLang="en-US" dirty="0"/>
              <a:t>으로부터 </a:t>
            </a:r>
            <a:r>
              <a:rPr kumimoji="1" lang="ko-KR" altLang="en-US" b="1" dirty="0">
                <a:solidFill>
                  <a:srgbClr val="FF0000"/>
                </a:solidFill>
              </a:rPr>
              <a:t>퍼져있는 정도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7B98D1-1DB7-0842-A3EC-C1E199C1F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17" y="3601193"/>
            <a:ext cx="4436192" cy="226489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106E36-9EDB-CF4B-8328-10B6CFE2263A}"/>
              </a:ext>
            </a:extLst>
          </p:cNvPr>
          <p:cNvCxnSpPr>
            <a:cxnSpLocks/>
          </p:cNvCxnSpPr>
          <p:nvPr/>
        </p:nvCxnSpPr>
        <p:spPr>
          <a:xfrm flipV="1">
            <a:off x="3510116" y="3108960"/>
            <a:ext cx="3132558" cy="1168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E6C771-F413-8147-8C45-838C1ADB68FC}"/>
              </a:ext>
            </a:extLst>
          </p:cNvPr>
          <p:cNvCxnSpPr>
            <a:cxnSpLocks/>
          </p:cNvCxnSpPr>
          <p:nvPr/>
        </p:nvCxnSpPr>
        <p:spPr>
          <a:xfrm flipV="1">
            <a:off x="3918827" y="3969280"/>
            <a:ext cx="3132558" cy="116807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DC4678-B5BA-2B46-977F-36C80168E313}"/>
              </a:ext>
            </a:extLst>
          </p:cNvPr>
          <p:cNvSpPr txBox="1"/>
          <p:nvPr/>
        </p:nvSpPr>
        <p:spPr>
          <a:xfrm>
            <a:off x="6937088" y="2856908"/>
            <a:ext cx="273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분산이 </a:t>
            </a:r>
            <a:r>
              <a:rPr kumimoji="1" lang="ko-KR" altLang="en-US" b="1" dirty="0">
                <a:solidFill>
                  <a:srgbClr val="014098"/>
                </a:solidFill>
              </a:rPr>
              <a:t>크다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3140C-0C30-5042-A7C0-1301FA4F05A5}"/>
              </a:ext>
            </a:extLst>
          </p:cNvPr>
          <p:cNvSpPr txBox="1"/>
          <p:nvPr/>
        </p:nvSpPr>
        <p:spPr>
          <a:xfrm>
            <a:off x="7189778" y="3835214"/>
            <a:ext cx="273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분산이 </a:t>
            </a:r>
            <a:r>
              <a:rPr kumimoji="1" lang="ko-KR" altLang="en-US" b="1" dirty="0">
                <a:solidFill>
                  <a:schemeClr val="accent2">
                    <a:lumMod val="75000"/>
                  </a:schemeClr>
                </a:solidFill>
              </a:rPr>
              <a:t>작다</a:t>
            </a:r>
          </a:p>
        </p:txBody>
      </p:sp>
    </p:spTree>
    <p:extLst>
      <p:ext uri="{BB962C8B-B14F-4D97-AF65-F5344CB8AC3E}">
        <p14:creationId xmlns:p14="http://schemas.microsoft.com/office/powerpoint/2010/main" val="2103258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1) [</a:t>
            </a:r>
            <a:r>
              <a:rPr kumimoji="1" lang="ko-KR" altLang="en-US" dirty="0"/>
              <a:t> </a:t>
            </a:r>
            <a:r>
              <a:rPr kumimoji="1" lang="en-US" altLang="ko-KR" dirty="0"/>
              <a:t>10,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30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2) [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40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3) [ 19, 20, 21 ] </a:t>
            </a:r>
          </a:p>
        </p:txBody>
      </p:sp>
    </p:spTree>
    <p:extLst>
      <p:ext uri="{BB962C8B-B14F-4D97-AF65-F5344CB8AC3E}">
        <p14:creationId xmlns:p14="http://schemas.microsoft.com/office/powerpoint/2010/main" val="1072924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1) [</a:t>
            </a:r>
            <a:r>
              <a:rPr kumimoji="1" lang="ko-KR" altLang="en-US" dirty="0"/>
              <a:t> </a:t>
            </a:r>
            <a:r>
              <a:rPr kumimoji="1" lang="en-US" altLang="ko-KR" dirty="0"/>
              <a:t>10,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30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2) [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40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3) [ 19, 20, 21 ]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FFD6B2-1BE6-5D42-B2FB-5EA5AF973660}"/>
              </a:ext>
            </a:extLst>
          </p:cNvPr>
          <p:cNvSpPr/>
          <p:nvPr/>
        </p:nvSpPr>
        <p:spPr>
          <a:xfrm>
            <a:off x="5562600" y="3173305"/>
            <a:ext cx="5156036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세 경우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모두 </a:t>
            </a:r>
            <a:r>
              <a:rPr kumimoji="1" lang="ko-KR" altLang="en-US" b="1" dirty="0">
                <a:solidFill>
                  <a:srgbClr val="FF0000"/>
                </a:solidFill>
              </a:rPr>
              <a:t>평균은 </a:t>
            </a:r>
            <a:r>
              <a:rPr kumimoji="1" lang="en-US" altLang="ko-KR" b="1" dirty="0">
                <a:solidFill>
                  <a:srgbClr val="FF0000"/>
                </a:solidFill>
              </a:rPr>
              <a:t>20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동일하다</a:t>
            </a:r>
            <a:r>
              <a:rPr kumimoji="1"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세 데이터들은 </a:t>
            </a:r>
            <a:r>
              <a:rPr kumimoji="1" lang="ko-KR" altLang="en-US" b="1" dirty="0">
                <a:solidFill>
                  <a:srgbClr val="FF0000"/>
                </a:solidFill>
              </a:rPr>
              <a:t>서로 다른 모양</a:t>
            </a:r>
            <a:r>
              <a:rPr kumimoji="1" lang="ko-KR" altLang="en-US" dirty="0"/>
              <a:t>을 띈다</a:t>
            </a:r>
            <a:r>
              <a:rPr kumimoji="1"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이유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서로 다른 </a:t>
            </a:r>
            <a:r>
              <a:rPr kumimoji="1" lang="ko-KR" altLang="en-US" b="1" dirty="0" err="1"/>
              <a:t>퍼져있는</a:t>
            </a:r>
            <a:r>
              <a:rPr kumimoji="1" lang="ko-KR" altLang="en-US" b="1" dirty="0"/>
              <a:t> 정도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분산 </a:t>
            </a:r>
            <a:r>
              <a:rPr kumimoji="1" lang="en-US" altLang="ko-KR" b="1" dirty="0"/>
              <a:t>)</a:t>
            </a: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4FCB541-067A-EA47-B3C7-3E7D7D2DDC08}"/>
              </a:ext>
            </a:extLst>
          </p:cNvPr>
          <p:cNvSpPr/>
          <p:nvPr/>
        </p:nvSpPr>
        <p:spPr>
          <a:xfrm>
            <a:off x="3911272" y="3923071"/>
            <a:ext cx="1161769" cy="495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37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1) [</a:t>
            </a:r>
            <a:r>
              <a:rPr kumimoji="1" lang="ko-KR" altLang="en-US" dirty="0"/>
              <a:t> </a:t>
            </a:r>
            <a:r>
              <a:rPr kumimoji="1" lang="en-US" altLang="ko-KR" dirty="0"/>
              <a:t>10,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30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2) [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40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3) [ 19, 20, 21 ]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FFD6B2-1BE6-5D42-B2FB-5EA5AF973660}"/>
              </a:ext>
            </a:extLst>
          </p:cNvPr>
          <p:cNvSpPr/>
          <p:nvPr/>
        </p:nvSpPr>
        <p:spPr>
          <a:xfrm>
            <a:off x="5562600" y="3173305"/>
            <a:ext cx="5156036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세 경우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모두 </a:t>
            </a:r>
            <a:r>
              <a:rPr kumimoji="1" lang="ko-KR" altLang="en-US" b="1" dirty="0">
                <a:solidFill>
                  <a:srgbClr val="FF0000"/>
                </a:solidFill>
              </a:rPr>
              <a:t>평균은 </a:t>
            </a:r>
            <a:r>
              <a:rPr kumimoji="1" lang="en-US" altLang="ko-KR" b="1" dirty="0">
                <a:solidFill>
                  <a:srgbClr val="FF0000"/>
                </a:solidFill>
              </a:rPr>
              <a:t>20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동일하다</a:t>
            </a:r>
            <a:r>
              <a:rPr kumimoji="1"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세 데이터들은 </a:t>
            </a:r>
            <a:r>
              <a:rPr kumimoji="1" lang="ko-KR" altLang="en-US" b="1" dirty="0">
                <a:solidFill>
                  <a:srgbClr val="FF0000"/>
                </a:solidFill>
              </a:rPr>
              <a:t>서로 다른 모양</a:t>
            </a:r>
            <a:r>
              <a:rPr kumimoji="1" lang="ko-KR" altLang="en-US" dirty="0"/>
              <a:t>을 띈다</a:t>
            </a:r>
            <a:r>
              <a:rPr kumimoji="1"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이유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서로 다른 </a:t>
            </a:r>
            <a:r>
              <a:rPr kumimoji="1" lang="ko-KR" altLang="en-US" b="1" dirty="0" err="1"/>
              <a:t>퍼져있는</a:t>
            </a:r>
            <a:r>
              <a:rPr kumimoji="1" lang="ko-KR" altLang="en-US" b="1" dirty="0"/>
              <a:t> 정도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분산 </a:t>
            </a:r>
            <a:r>
              <a:rPr kumimoji="1" lang="en-US" altLang="ko-KR" b="1" dirty="0"/>
              <a:t>)</a:t>
            </a: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4FCB541-067A-EA47-B3C7-3E7D7D2DDC08}"/>
              </a:ext>
            </a:extLst>
          </p:cNvPr>
          <p:cNvSpPr/>
          <p:nvPr/>
        </p:nvSpPr>
        <p:spPr>
          <a:xfrm>
            <a:off x="3911272" y="3923071"/>
            <a:ext cx="1161769" cy="495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B6CFF-2245-AFC8-6865-524142C78CA0}"/>
              </a:ext>
            </a:extLst>
          </p:cNvPr>
          <p:cNvSpPr txBox="1"/>
          <p:nvPr/>
        </p:nvSpPr>
        <p:spPr>
          <a:xfrm>
            <a:off x="1339702" y="5358809"/>
            <a:ext cx="885692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i="1" dirty="0"/>
              <a:t>따라서</a:t>
            </a:r>
            <a:r>
              <a:rPr kumimoji="1" lang="en-US" altLang="ko-KR" i="1" dirty="0"/>
              <a:t>,</a:t>
            </a:r>
            <a:r>
              <a:rPr kumimoji="1" lang="ko-KR" altLang="en-US" i="1" dirty="0"/>
              <a:t> </a:t>
            </a:r>
            <a:r>
              <a:rPr kumimoji="1" lang="en-US" altLang="ko-KR" i="1" dirty="0"/>
              <a:t>(</a:t>
            </a:r>
            <a:r>
              <a:rPr kumimoji="1" lang="ko-KR" altLang="en-US" i="1" dirty="0"/>
              <a:t>평균</a:t>
            </a:r>
            <a:r>
              <a:rPr kumimoji="1" lang="en-US" altLang="ko-KR" i="1" dirty="0"/>
              <a:t>/</a:t>
            </a:r>
            <a:r>
              <a:rPr kumimoji="1" lang="ko-KR" altLang="en-US" i="1" dirty="0"/>
              <a:t>중앙값 등의 </a:t>
            </a:r>
            <a:r>
              <a:rPr kumimoji="1" lang="en-US" altLang="ko-KR" i="1" dirty="0"/>
              <a:t>)</a:t>
            </a:r>
            <a:r>
              <a:rPr kumimoji="1" lang="ko-KR" altLang="en-US" b="1" i="1" dirty="0">
                <a:solidFill>
                  <a:srgbClr val="FF0000"/>
                </a:solidFill>
              </a:rPr>
              <a:t>데이터의 </a:t>
            </a:r>
            <a:r>
              <a:rPr kumimoji="1" lang="ko-KR" altLang="en-US" b="1" i="1" dirty="0" err="1">
                <a:solidFill>
                  <a:srgbClr val="FF0000"/>
                </a:solidFill>
              </a:rPr>
              <a:t>중심값</a:t>
            </a:r>
            <a:r>
              <a:rPr kumimoji="1" lang="ko-KR" altLang="en-US" i="1" dirty="0" err="1"/>
              <a:t>만을</a:t>
            </a:r>
            <a:r>
              <a:rPr kumimoji="1" lang="ko-KR" altLang="en-US" i="1" dirty="0"/>
              <a:t> 보는 것 뿐만 아니라</a:t>
            </a:r>
            <a:r>
              <a:rPr kumimoji="1" lang="en-US" altLang="ko-KR" i="1" dirty="0"/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b="1" i="1" dirty="0">
                <a:solidFill>
                  <a:srgbClr val="FF0000"/>
                </a:solidFill>
              </a:rPr>
              <a:t>데이터의 </a:t>
            </a:r>
            <a:r>
              <a:rPr kumimoji="1" lang="ko-KR" altLang="en-US" b="1" i="1" dirty="0" err="1">
                <a:solidFill>
                  <a:srgbClr val="FF0000"/>
                </a:solidFill>
              </a:rPr>
              <a:t>퍼져있는</a:t>
            </a:r>
            <a:r>
              <a:rPr kumimoji="1" lang="ko-KR" altLang="en-US" b="1" i="1" dirty="0">
                <a:solidFill>
                  <a:srgbClr val="FF0000"/>
                </a:solidFill>
              </a:rPr>
              <a:t> 정도</a:t>
            </a:r>
            <a:r>
              <a:rPr kumimoji="1" lang="ko-KR" altLang="en-US" i="1" dirty="0"/>
              <a:t>를 나타내는 </a:t>
            </a:r>
            <a:r>
              <a:rPr kumimoji="1" lang="ko-KR" altLang="en-US" b="1" i="1" dirty="0">
                <a:solidFill>
                  <a:srgbClr val="FF0000"/>
                </a:solidFill>
              </a:rPr>
              <a:t>분산</a:t>
            </a:r>
            <a:r>
              <a:rPr kumimoji="1" lang="ko-KR" altLang="en-US" i="1" dirty="0"/>
              <a:t>을 함께 봐야 한다</a:t>
            </a:r>
            <a:r>
              <a:rPr kumimoji="1" lang="en-US" altLang="ko-KR" i="1" dirty="0"/>
              <a:t>!</a:t>
            </a:r>
            <a:endParaRPr kumimoji="1"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883797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58D015EC-B6F0-2D47-BD52-F03EB448D660}"/>
              </a:ext>
            </a:extLst>
          </p:cNvPr>
          <p:cNvCxnSpPr>
            <a:cxnSpLocks/>
          </p:cNvCxnSpPr>
          <p:nvPr/>
        </p:nvCxnSpPr>
        <p:spPr>
          <a:xfrm>
            <a:off x="7992643" y="1628223"/>
            <a:ext cx="0" cy="34688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예시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1) [</a:t>
            </a:r>
            <a:r>
              <a:rPr kumimoji="1" lang="ko-KR" altLang="en-US" dirty="0"/>
              <a:t> </a:t>
            </a:r>
            <a:r>
              <a:rPr kumimoji="1" lang="en-US" altLang="ko-KR" dirty="0"/>
              <a:t>10,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30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2) [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40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Case 3) [ 19, 20, 21 ] 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6086C1C-DA01-7942-96C5-17AA49BA2070}"/>
              </a:ext>
            </a:extLst>
          </p:cNvPr>
          <p:cNvCxnSpPr/>
          <p:nvPr/>
        </p:nvCxnSpPr>
        <p:spPr>
          <a:xfrm>
            <a:off x="5633884" y="2383340"/>
            <a:ext cx="47784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B8197F4-F077-1443-A3FE-437AA7140328}"/>
              </a:ext>
            </a:extLst>
          </p:cNvPr>
          <p:cNvCxnSpPr/>
          <p:nvPr/>
        </p:nvCxnSpPr>
        <p:spPr>
          <a:xfrm>
            <a:off x="5633884" y="3391147"/>
            <a:ext cx="47784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846BE8FC-969E-6941-98FE-9439866EBF8B}"/>
              </a:ext>
            </a:extLst>
          </p:cNvPr>
          <p:cNvCxnSpPr/>
          <p:nvPr/>
        </p:nvCxnSpPr>
        <p:spPr>
          <a:xfrm>
            <a:off x="5633884" y="4457947"/>
            <a:ext cx="47784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E03E18B-F904-874E-A285-3A090C9D018B}"/>
              </a:ext>
            </a:extLst>
          </p:cNvPr>
          <p:cNvSpPr/>
          <p:nvPr/>
        </p:nvSpPr>
        <p:spPr>
          <a:xfrm>
            <a:off x="7863840" y="2283050"/>
            <a:ext cx="241874" cy="2418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CF3610E-1F6D-894A-8F82-2EDE8E635FD9}"/>
              </a:ext>
            </a:extLst>
          </p:cNvPr>
          <p:cNvSpPr/>
          <p:nvPr/>
        </p:nvSpPr>
        <p:spPr>
          <a:xfrm>
            <a:off x="7863840" y="3270210"/>
            <a:ext cx="241874" cy="2418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1B5D18-9DEC-254B-93E6-9EA7F6AF07A0}"/>
              </a:ext>
            </a:extLst>
          </p:cNvPr>
          <p:cNvSpPr/>
          <p:nvPr/>
        </p:nvSpPr>
        <p:spPr>
          <a:xfrm>
            <a:off x="7902186" y="4337010"/>
            <a:ext cx="241874" cy="2418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FE14EB-5E6F-3144-96F5-4ED516367234}"/>
              </a:ext>
            </a:extLst>
          </p:cNvPr>
          <p:cNvSpPr/>
          <p:nvPr/>
        </p:nvSpPr>
        <p:spPr>
          <a:xfrm>
            <a:off x="7583621" y="4337010"/>
            <a:ext cx="241874" cy="2418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DB70EE-5479-244C-96B5-F70F6F836956}"/>
              </a:ext>
            </a:extLst>
          </p:cNvPr>
          <p:cNvSpPr/>
          <p:nvPr/>
        </p:nvSpPr>
        <p:spPr>
          <a:xfrm>
            <a:off x="8220751" y="4337010"/>
            <a:ext cx="241874" cy="2418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74051DC-88AF-1A4E-B37F-68043DE88AD4}"/>
              </a:ext>
            </a:extLst>
          </p:cNvPr>
          <p:cNvSpPr/>
          <p:nvPr/>
        </p:nvSpPr>
        <p:spPr>
          <a:xfrm>
            <a:off x="9753600" y="3270210"/>
            <a:ext cx="241874" cy="2418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1DD26C-707E-6C43-A435-624812E5800B}"/>
              </a:ext>
            </a:extLst>
          </p:cNvPr>
          <p:cNvSpPr/>
          <p:nvPr/>
        </p:nvSpPr>
        <p:spPr>
          <a:xfrm>
            <a:off x="6095017" y="3270210"/>
            <a:ext cx="241874" cy="2418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3719ED8-63C7-5A4C-BEB5-04B27691776C}"/>
              </a:ext>
            </a:extLst>
          </p:cNvPr>
          <p:cNvSpPr/>
          <p:nvPr/>
        </p:nvSpPr>
        <p:spPr>
          <a:xfrm>
            <a:off x="6778359" y="2257099"/>
            <a:ext cx="241874" cy="2418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5CE1BC-CD37-E54F-91EC-FBB3847510DD}"/>
              </a:ext>
            </a:extLst>
          </p:cNvPr>
          <p:cNvSpPr/>
          <p:nvPr/>
        </p:nvSpPr>
        <p:spPr>
          <a:xfrm>
            <a:off x="9017000" y="2283050"/>
            <a:ext cx="241874" cy="2418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8D580-0448-464B-9C49-C128733C55FF}"/>
              </a:ext>
            </a:extLst>
          </p:cNvPr>
          <p:cNvSpPr txBox="1"/>
          <p:nvPr/>
        </p:nvSpPr>
        <p:spPr>
          <a:xfrm>
            <a:off x="6693556" y="1908316"/>
            <a:ext cx="57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C886B8-2BC8-E94B-835A-EFD4E7D955E4}"/>
              </a:ext>
            </a:extLst>
          </p:cNvPr>
          <p:cNvSpPr txBox="1"/>
          <p:nvPr/>
        </p:nvSpPr>
        <p:spPr>
          <a:xfrm>
            <a:off x="7779119" y="1906532"/>
            <a:ext cx="57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20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1B0F6B-F15D-524C-AA24-3CC431C5F5F2}"/>
              </a:ext>
            </a:extLst>
          </p:cNvPr>
          <p:cNvSpPr txBox="1"/>
          <p:nvPr/>
        </p:nvSpPr>
        <p:spPr>
          <a:xfrm>
            <a:off x="8924249" y="1924800"/>
            <a:ext cx="57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30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61740-F492-0745-8DA5-4BACC9A6D681}"/>
              </a:ext>
            </a:extLst>
          </p:cNvPr>
          <p:cNvSpPr txBox="1"/>
          <p:nvPr/>
        </p:nvSpPr>
        <p:spPr>
          <a:xfrm>
            <a:off x="7779119" y="2932133"/>
            <a:ext cx="57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20</a:t>
            </a:r>
            <a:endParaRPr kumimoji="1"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35ABDE-300D-3B4D-9644-2159AA80F2FA}"/>
              </a:ext>
            </a:extLst>
          </p:cNvPr>
          <p:cNvSpPr txBox="1"/>
          <p:nvPr/>
        </p:nvSpPr>
        <p:spPr>
          <a:xfrm>
            <a:off x="7820332" y="3983022"/>
            <a:ext cx="57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20</a:t>
            </a:r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06FE9A-D481-C046-AB29-63A5C4D10D1E}"/>
              </a:ext>
            </a:extLst>
          </p:cNvPr>
          <p:cNvSpPr txBox="1"/>
          <p:nvPr/>
        </p:nvSpPr>
        <p:spPr>
          <a:xfrm>
            <a:off x="8137792" y="3983022"/>
            <a:ext cx="57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21</a:t>
            </a:r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ADE669-75BD-6940-B78C-B0C2A8683AEA}"/>
              </a:ext>
            </a:extLst>
          </p:cNvPr>
          <p:cNvSpPr txBox="1"/>
          <p:nvPr/>
        </p:nvSpPr>
        <p:spPr>
          <a:xfrm>
            <a:off x="7498449" y="3984859"/>
            <a:ext cx="57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19</a:t>
            </a:r>
            <a:endParaRPr kumimoji="1"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FC90D6-1D25-AA4D-87DD-AEA11060D039}"/>
              </a:ext>
            </a:extLst>
          </p:cNvPr>
          <p:cNvSpPr txBox="1"/>
          <p:nvPr/>
        </p:nvSpPr>
        <p:spPr>
          <a:xfrm>
            <a:off x="6051509" y="2932133"/>
            <a:ext cx="57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55EB7-EE10-9441-94B1-73C0868E608B}"/>
              </a:ext>
            </a:extLst>
          </p:cNvPr>
          <p:cNvSpPr txBox="1"/>
          <p:nvPr/>
        </p:nvSpPr>
        <p:spPr>
          <a:xfrm>
            <a:off x="9710092" y="2932133"/>
            <a:ext cx="57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40</a:t>
            </a:r>
            <a:endParaRPr kumimoji="1"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D2569B-A458-E549-8069-80770B482849}"/>
              </a:ext>
            </a:extLst>
          </p:cNvPr>
          <p:cNvSpPr txBox="1"/>
          <p:nvPr/>
        </p:nvSpPr>
        <p:spPr>
          <a:xfrm>
            <a:off x="7020233" y="5230378"/>
            <a:ext cx="277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평균은 </a:t>
            </a:r>
            <a:r>
              <a:rPr kumimoji="1" lang="en-US" altLang="ko-KR" dirty="0">
                <a:solidFill>
                  <a:srgbClr val="FF0000"/>
                </a:solidFill>
              </a:rPr>
              <a:t>20</a:t>
            </a:r>
            <a:r>
              <a:rPr kumimoji="1" lang="ko-KR" altLang="en-US" dirty="0" err="1">
                <a:solidFill>
                  <a:srgbClr val="FF0000"/>
                </a:solidFill>
              </a:rPr>
              <a:t>으로</a:t>
            </a:r>
            <a:r>
              <a:rPr kumimoji="1" lang="ko-KR" altLang="en-US" dirty="0">
                <a:solidFill>
                  <a:srgbClr val="FF0000"/>
                </a:solidFill>
              </a:rPr>
              <a:t> 동일</a:t>
            </a:r>
          </a:p>
        </p:txBody>
      </p:sp>
      <p:sp>
        <p:nvSpPr>
          <p:cNvPr id="38" name="왼쪽/오른쪽 화살표[L] 37">
            <a:extLst>
              <a:ext uri="{FF2B5EF4-FFF2-40B4-BE49-F238E27FC236}">
                <a16:creationId xmlns:a16="http://schemas.microsoft.com/office/drawing/2014/main" id="{67178724-15DB-7B4D-8228-A88C0C6C7785}"/>
              </a:ext>
            </a:extLst>
          </p:cNvPr>
          <p:cNvSpPr/>
          <p:nvPr/>
        </p:nvSpPr>
        <p:spPr>
          <a:xfrm>
            <a:off x="6896346" y="2578018"/>
            <a:ext cx="2300748" cy="12388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왼쪽/오른쪽 화살표[L] 38">
            <a:extLst>
              <a:ext uri="{FF2B5EF4-FFF2-40B4-BE49-F238E27FC236}">
                <a16:creationId xmlns:a16="http://schemas.microsoft.com/office/drawing/2014/main" id="{604147DA-8A4A-F645-A564-BED25D9A0660}"/>
              </a:ext>
            </a:extLst>
          </p:cNvPr>
          <p:cNvSpPr/>
          <p:nvPr/>
        </p:nvSpPr>
        <p:spPr>
          <a:xfrm>
            <a:off x="6158928" y="3562279"/>
            <a:ext cx="3769686" cy="147432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690A3F50-7819-D947-8735-918D959623B0}"/>
              </a:ext>
            </a:extLst>
          </p:cNvPr>
          <p:cNvSpPr/>
          <p:nvPr/>
        </p:nvSpPr>
        <p:spPr>
          <a:xfrm>
            <a:off x="7627866" y="4625666"/>
            <a:ext cx="834759" cy="150844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C88055-1CFE-324A-B8E9-085075357ADB}"/>
              </a:ext>
            </a:extLst>
          </p:cNvPr>
          <p:cNvSpPr txBox="1"/>
          <p:nvPr/>
        </p:nvSpPr>
        <p:spPr>
          <a:xfrm>
            <a:off x="6543737" y="5592806"/>
            <a:ext cx="375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</a:rPr>
              <a:t>분산</a:t>
            </a:r>
            <a:r>
              <a:rPr kumimoji="1" lang="en-US" altLang="ko-KR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</a:rPr>
              <a:t>퍼져있는 정도</a:t>
            </a:r>
            <a:r>
              <a:rPr kumimoji="1" lang="en-US" altLang="ko-KR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</a:rPr>
              <a:t>는 다르다</a:t>
            </a:r>
          </a:p>
        </p:txBody>
      </p:sp>
    </p:spTree>
    <p:extLst>
      <p:ext uri="{BB962C8B-B14F-4D97-AF65-F5344CB8AC3E}">
        <p14:creationId xmlns:p14="http://schemas.microsoft.com/office/powerpoint/2010/main" val="76986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1.</a:t>
            </a:r>
            <a:r>
              <a:rPr kumimoji="1" lang="ko-KR" altLang="en-US" sz="2000" dirty="0">
                <a:latin typeface="+mj-ea"/>
                <a:ea typeface="+mj-ea"/>
              </a:rPr>
              <a:t> 데이터 분석의 중요성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데이터의 종류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- </a:t>
            </a:r>
            <a:r>
              <a:rPr kumimoji="1" lang="ko-KR" altLang="en-US" dirty="0"/>
              <a:t>데이터는 </a:t>
            </a:r>
            <a:r>
              <a:rPr kumimoji="1" lang="ko-KR" altLang="en-US" b="1" dirty="0">
                <a:solidFill>
                  <a:srgbClr val="FF0000"/>
                </a:solidFill>
              </a:rPr>
              <a:t>규모</a:t>
            </a:r>
            <a:r>
              <a:rPr kumimoji="1" lang="ko-KR" altLang="en-US" dirty="0"/>
              <a:t>에 있어서 뿐만이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종류</a:t>
            </a:r>
            <a:r>
              <a:rPr kumimoji="1" lang="ko-KR" altLang="en-US" dirty="0"/>
              <a:t>에 있어서도 점점 다양해지고 있다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0933D6-12A3-0542-A37F-FE093F7DF8A9}"/>
              </a:ext>
            </a:extLst>
          </p:cNvPr>
          <p:cNvSpPr/>
          <p:nvPr/>
        </p:nvSpPr>
        <p:spPr>
          <a:xfrm>
            <a:off x="9542671" y="6457890"/>
            <a:ext cx="27719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blog.kakaocdn.net</a:t>
            </a:r>
            <a:r>
              <a:rPr lang="ko-KR" altLang="en-US" sz="500" dirty="0"/>
              <a:t>/</a:t>
            </a:r>
            <a:r>
              <a:rPr lang="ko-KR" altLang="en-US" sz="500" dirty="0" err="1"/>
              <a:t>dn</a:t>
            </a:r>
            <a:r>
              <a:rPr lang="ko-KR" altLang="en-US" sz="500" dirty="0"/>
              <a:t>/</a:t>
            </a:r>
            <a:r>
              <a:rPr lang="ko-KR" altLang="en-US" sz="500" dirty="0" err="1"/>
              <a:t>tBTGb</a:t>
            </a:r>
            <a:r>
              <a:rPr lang="ko-KR" altLang="en-US" sz="500" dirty="0"/>
              <a:t>/btrp96nSjDF/mY9GnqxqHBOQJDuoWDE2kk/</a:t>
            </a:r>
            <a:r>
              <a:rPr lang="ko-KR" altLang="en-US" sz="500" dirty="0" err="1"/>
              <a:t>img.jpg</a:t>
            </a:r>
            <a:endParaRPr lang="ko-KR" altLang="en-US" sz="500" dirty="0"/>
          </a:p>
          <a:p>
            <a:r>
              <a:rPr lang="ko-KR" altLang="en-US" sz="500" dirty="0">
                <a:hlinkClick r:id="rId5"/>
              </a:rPr>
              <a:t>https://m.segye.com/content/image/2022/05/23/20220523519355.jpg</a:t>
            </a:r>
            <a:endParaRPr lang="en-US" altLang="ko-KR" sz="500" dirty="0"/>
          </a:p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www.danbinews.com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news</a:t>
            </a:r>
            <a:r>
              <a:rPr lang="ko-KR" altLang="en-US" sz="500" dirty="0"/>
              <a:t>/</a:t>
            </a:r>
            <a:r>
              <a:rPr lang="ko-KR" altLang="en-US" sz="500" dirty="0" err="1"/>
              <a:t>photo</a:t>
            </a:r>
            <a:r>
              <a:rPr lang="ko-KR" altLang="en-US" sz="500" dirty="0"/>
              <a:t>/202211/21976_31774_4546.jpg</a:t>
            </a:r>
          </a:p>
          <a:p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3946611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E513-B114-0A43-87BD-83ADD19EAFDE}"/>
              </a:ext>
            </a:extLst>
          </p:cNvPr>
          <p:cNvSpPr txBox="1"/>
          <p:nvPr/>
        </p:nvSpPr>
        <p:spPr>
          <a:xfrm>
            <a:off x="484301" y="2949568"/>
            <a:ext cx="2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분산의 계산 방법은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3282303"/>
            <a:ext cx="6094033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u="sng" dirty="0"/>
              <a:t>Step 1) </a:t>
            </a:r>
            <a:r>
              <a:rPr kumimoji="1" lang="ko-KR" altLang="en-US" sz="1600" u="sng" dirty="0"/>
              <a:t>평균을 계산한다</a:t>
            </a:r>
            <a:r>
              <a:rPr kumimoji="1" lang="en-US" altLang="ko-KR" sz="1600" u="sng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평균으로부터 퍼져있는 정도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08351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E513-B114-0A43-87BD-83ADD19EAFDE}"/>
              </a:ext>
            </a:extLst>
          </p:cNvPr>
          <p:cNvSpPr txBox="1"/>
          <p:nvPr/>
        </p:nvSpPr>
        <p:spPr>
          <a:xfrm>
            <a:off x="484301" y="2949568"/>
            <a:ext cx="2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분산의 계산 방법은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3282303"/>
            <a:ext cx="6094033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Step 1) </a:t>
            </a:r>
            <a:r>
              <a:rPr kumimoji="1" lang="ko-KR" altLang="en-US" sz="1600" dirty="0"/>
              <a:t>평균을 계산한다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평균으로부터 퍼져있는 정도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u="sng" dirty="0"/>
              <a:t>Step</a:t>
            </a:r>
            <a:r>
              <a:rPr kumimoji="1" lang="ko-KR" altLang="en-US" sz="1600" u="sng" dirty="0"/>
              <a:t> </a:t>
            </a:r>
            <a:r>
              <a:rPr kumimoji="1" lang="en-US" altLang="ko-KR" sz="1600" u="sng" dirty="0"/>
              <a:t>2)</a:t>
            </a:r>
            <a:r>
              <a:rPr kumimoji="1" lang="ko-KR" altLang="en-US" sz="1600" u="sng" dirty="0"/>
              <a:t> 데이터 </a:t>
            </a:r>
            <a:r>
              <a:rPr kumimoji="1" lang="en-US" altLang="ko-KR" sz="1600" u="sng" dirty="0"/>
              <a:t>&amp;</a:t>
            </a:r>
            <a:r>
              <a:rPr kumimoji="1" lang="ko-KR" altLang="en-US" sz="1600" u="sng" dirty="0"/>
              <a:t> 평균 사이의 차이를 계산한다 </a:t>
            </a:r>
            <a:r>
              <a:rPr kumimoji="1" lang="en-US" altLang="ko-KR" sz="1600" u="sng" dirty="0"/>
              <a:t>(</a:t>
            </a:r>
            <a:r>
              <a:rPr kumimoji="1" lang="ko-KR" altLang="en-US" sz="1600" u="sng" dirty="0"/>
              <a:t> </a:t>
            </a:r>
            <a:r>
              <a:rPr kumimoji="1" lang="en-US" altLang="ko-KR" sz="1600" u="sng" dirty="0"/>
              <a:t>=</a:t>
            </a:r>
            <a:r>
              <a:rPr kumimoji="1" lang="ko-KR" altLang="en-US" sz="1600" u="sng" dirty="0"/>
              <a:t> 편차 </a:t>
            </a:r>
            <a:r>
              <a:rPr kumimoji="1" lang="en-US" altLang="ko-KR" sz="1600" u="sng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28457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E513-B114-0A43-87BD-83ADD19EAFDE}"/>
              </a:ext>
            </a:extLst>
          </p:cNvPr>
          <p:cNvSpPr txBox="1"/>
          <p:nvPr/>
        </p:nvSpPr>
        <p:spPr>
          <a:xfrm>
            <a:off x="484301" y="2949568"/>
            <a:ext cx="2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분산의 계산 방법은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3282303"/>
            <a:ext cx="6094033" cy="1991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Step 1) </a:t>
            </a:r>
            <a:r>
              <a:rPr kumimoji="1" lang="ko-KR" altLang="en-US" sz="1600" dirty="0"/>
              <a:t>평균을 계산한다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평균으로부터 퍼져있는 정도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2)</a:t>
            </a:r>
            <a:r>
              <a:rPr kumimoji="1" lang="ko-KR" altLang="en-US" sz="1600" dirty="0"/>
              <a:t> 데이터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평균 사이의 차이를 계산한다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편차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u="sng" dirty="0"/>
              <a:t>Step 3)</a:t>
            </a:r>
            <a:r>
              <a:rPr kumimoji="1" lang="ko-KR" altLang="en-US" sz="1600" u="sng" dirty="0"/>
              <a:t> 편차를 제곱한다</a:t>
            </a:r>
            <a:r>
              <a:rPr kumimoji="1" lang="en-US" altLang="ko-KR" sz="1600" u="sng" dirty="0"/>
              <a:t>.</a:t>
            </a:r>
            <a:r>
              <a:rPr kumimoji="1" lang="ko-KR" altLang="en-US" sz="1600" u="sng" dirty="0"/>
              <a:t> </a:t>
            </a:r>
            <a:r>
              <a:rPr kumimoji="1" lang="en-US" altLang="ko-KR" sz="1600" u="sng" dirty="0"/>
              <a:t>(Why?)</a:t>
            </a:r>
          </a:p>
        </p:txBody>
      </p:sp>
    </p:spTree>
    <p:extLst>
      <p:ext uri="{BB962C8B-B14F-4D97-AF65-F5344CB8AC3E}">
        <p14:creationId xmlns:p14="http://schemas.microsoft.com/office/powerpoint/2010/main" val="19480425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E513-B114-0A43-87BD-83ADD19EAFDE}"/>
              </a:ext>
            </a:extLst>
          </p:cNvPr>
          <p:cNvSpPr txBox="1"/>
          <p:nvPr/>
        </p:nvSpPr>
        <p:spPr>
          <a:xfrm>
            <a:off x="484301" y="2949568"/>
            <a:ext cx="2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분산의 계산 방법은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3282303"/>
            <a:ext cx="60940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Step 1) </a:t>
            </a:r>
            <a:r>
              <a:rPr kumimoji="1" lang="ko-KR" altLang="en-US" sz="1600" dirty="0"/>
              <a:t>평균을 계산한다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평균으로부터 퍼져있는 정도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2)</a:t>
            </a:r>
            <a:r>
              <a:rPr kumimoji="1" lang="ko-KR" altLang="en-US" sz="1600" dirty="0"/>
              <a:t> 데이터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평균 사이의 차이를 계산한다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편차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3)</a:t>
            </a:r>
            <a:r>
              <a:rPr kumimoji="1" lang="ko-KR" altLang="en-US" sz="1600" dirty="0"/>
              <a:t> 편차를 제곱한다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u="sng" dirty="0"/>
              <a:t>Step 4) </a:t>
            </a:r>
            <a:r>
              <a:rPr kumimoji="1" lang="ko-KR" altLang="en-US" sz="1600" u="sng" dirty="0"/>
              <a:t>편차 제곱들의 평균을 구한다</a:t>
            </a:r>
            <a:r>
              <a:rPr kumimoji="1" lang="en-US" altLang="ko-KR" sz="1600" u="sng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75961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E513-B114-0A43-87BD-83ADD19EAFDE}"/>
              </a:ext>
            </a:extLst>
          </p:cNvPr>
          <p:cNvSpPr txBox="1"/>
          <p:nvPr/>
        </p:nvSpPr>
        <p:spPr>
          <a:xfrm>
            <a:off x="484301" y="2949568"/>
            <a:ext cx="2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분산의 계산 방법은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3282303"/>
            <a:ext cx="60940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Step 1) </a:t>
            </a:r>
            <a:r>
              <a:rPr kumimoji="1" lang="ko-KR" altLang="en-US" sz="1600" dirty="0"/>
              <a:t>평균을 계산한다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평균으로부터 퍼져있는 정도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2)</a:t>
            </a:r>
            <a:r>
              <a:rPr kumimoji="1" lang="ko-KR" altLang="en-US" sz="1600" dirty="0"/>
              <a:t> 데이터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평균 사이의 차이를 계산한다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편차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3)</a:t>
            </a:r>
            <a:r>
              <a:rPr kumimoji="1" lang="ko-KR" altLang="en-US" sz="1600" dirty="0"/>
              <a:t> 편차를 제곱한다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4) </a:t>
            </a:r>
            <a:r>
              <a:rPr kumimoji="1" lang="ko-KR" altLang="en-US" sz="1600" dirty="0"/>
              <a:t>편차 제곱들의 평균을 구한다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699572-D4FF-4949-9269-4D7F982A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3" y="2592651"/>
            <a:ext cx="5194218" cy="3153632"/>
          </a:xfrm>
          <a:prstGeom prst="rect">
            <a:avLst/>
          </a:prstGeom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CC8CE0-6A1A-8766-6B32-BB1CC005C2F2}"/>
              </a:ext>
            </a:extLst>
          </p:cNvPr>
          <p:cNvSpPr/>
          <p:nvPr/>
        </p:nvSpPr>
        <p:spPr>
          <a:xfrm>
            <a:off x="6337005" y="3646967"/>
            <a:ext cx="4796174" cy="1924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8EDE6-B5B6-253F-CF13-764F1FEEDECF}"/>
              </a:ext>
            </a:extLst>
          </p:cNvPr>
          <p:cNvSpPr txBox="1"/>
          <p:nvPr/>
        </p:nvSpPr>
        <p:spPr>
          <a:xfrm>
            <a:off x="9548036" y="2407985"/>
            <a:ext cx="142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평균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514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E513-B114-0A43-87BD-83ADD19EAFDE}"/>
              </a:ext>
            </a:extLst>
          </p:cNvPr>
          <p:cNvSpPr txBox="1"/>
          <p:nvPr/>
        </p:nvSpPr>
        <p:spPr>
          <a:xfrm>
            <a:off x="484301" y="2949568"/>
            <a:ext cx="2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분산의 계산 방법은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3282303"/>
            <a:ext cx="60940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Step 1) </a:t>
            </a:r>
            <a:r>
              <a:rPr kumimoji="1" lang="ko-KR" altLang="en-US" sz="1600" dirty="0"/>
              <a:t>평균을 계산한다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평균으로부터 퍼져있는 정도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2)</a:t>
            </a:r>
            <a:r>
              <a:rPr kumimoji="1" lang="ko-KR" altLang="en-US" sz="1600" dirty="0"/>
              <a:t> 데이터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평균 사이의 차이를 계산한다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편차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3)</a:t>
            </a:r>
            <a:r>
              <a:rPr kumimoji="1" lang="ko-KR" altLang="en-US" sz="1600" dirty="0"/>
              <a:t> 편차를 제곱한다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4) </a:t>
            </a:r>
            <a:r>
              <a:rPr kumimoji="1" lang="ko-KR" altLang="en-US" sz="1600" dirty="0"/>
              <a:t>편차 제곱들의 평균을 구한다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699572-D4FF-4949-9269-4D7F982A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3" y="2592651"/>
            <a:ext cx="5194218" cy="3153632"/>
          </a:xfrm>
          <a:prstGeom prst="rect">
            <a:avLst/>
          </a:prstGeom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CC8CE0-6A1A-8766-6B32-BB1CC005C2F2}"/>
              </a:ext>
            </a:extLst>
          </p:cNvPr>
          <p:cNvSpPr/>
          <p:nvPr/>
        </p:nvSpPr>
        <p:spPr>
          <a:xfrm>
            <a:off x="6337005" y="4080684"/>
            <a:ext cx="4796174" cy="1490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8EDE6-B5B6-253F-CF13-764F1FEEDECF}"/>
              </a:ext>
            </a:extLst>
          </p:cNvPr>
          <p:cNvSpPr txBox="1"/>
          <p:nvPr/>
        </p:nvSpPr>
        <p:spPr>
          <a:xfrm>
            <a:off x="9548036" y="2407985"/>
            <a:ext cx="142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평균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072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E513-B114-0A43-87BD-83ADD19EAFDE}"/>
              </a:ext>
            </a:extLst>
          </p:cNvPr>
          <p:cNvSpPr txBox="1"/>
          <p:nvPr/>
        </p:nvSpPr>
        <p:spPr>
          <a:xfrm>
            <a:off x="484301" y="2949568"/>
            <a:ext cx="2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분산의 계산 방법은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3282303"/>
            <a:ext cx="60940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Step 1) </a:t>
            </a:r>
            <a:r>
              <a:rPr kumimoji="1" lang="ko-KR" altLang="en-US" sz="1600" dirty="0"/>
              <a:t>평균을 계산한다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평균으로부터 퍼져있는 정도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2)</a:t>
            </a:r>
            <a:r>
              <a:rPr kumimoji="1" lang="ko-KR" altLang="en-US" sz="1600" dirty="0"/>
              <a:t> 데이터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평균 사이의 차이를 계산한다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편차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3)</a:t>
            </a:r>
            <a:r>
              <a:rPr kumimoji="1" lang="ko-KR" altLang="en-US" sz="1600" dirty="0"/>
              <a:t> 편차를 제곱한다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4) </a:t>
            </a:r>
            <a:r>
              <a:rPr kumimoji="1" lang="ko-KR" altLang="en-US" sz="1600" dirty="0"/>
              <a:t>편차 제곱들의 평균을 구한다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699572-D4FF-4949-9269-4D7F982A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3" y="2592651"/>
            <a:ext cx="5194218" cy="3153632"/>
          </a:xfrm>
          <a:prstGeom prst="rect">
            <a:avLst/>
          </a:prstGeom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CC8CE0-6A1A-8766-6B32-BB1CC005C2F2}"/>
              </a:ext>
            </a:extLst>
          </p:cNvPr>
          <p:cNvSpPr/>
          <p:nvPr/>
        </p:nvSpPr>
        <p:spPr>
          <a:xfrm>
            <a:off x="6337005" y="4486940"/>
            <a:ext cx="4796174" cy="108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8EDE6-B5B6-253F-CF13-764F1FEEDECF}"/>
              </a:ext>
            </a:extLst>
          </p:cNvPr>
          <p:cNvSpPr txBox="1"/>
          <p:nvPr/>
        </p:nvSpPr>
        <p:spPr>
          <a:xfrm>
            <a:off x="9548036" y="2407985"/>
            <a:ext cx="142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평균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745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E513-B114-0A43-87BD-83ADD19EAFDE}"/>
              </a:ext>
            </a:extLst>
          </p:cNvPr>
          <p:cNvSpPr txBox="1"/>
          <p:nvPr/>
        </p:nvSpPr>
        <p:spPr>
          <a:xfrm>
            <a:off x="484301" y="2949568"/>
            <a:ext cx="2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분산의 계산 방법은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3282303"/>
            <a:ext cx="60940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Step 1) </a:t>
            </a:r>
            <a:r>
              <a:rPr kumimoji="1" lang="ko-KR" altLang="en-US" sz="1600" dirty="0"/>
              <a:t>평균을 계산한다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평균으로부터 퍼져있는 정도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2)</a:t>
            </a:r>
            <a:r>
              <a:rPr kumimoji="1" lang="ko-KR" altLang="en-US" sz="1600" dirty="0"/>
              <a:t> 데이터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평균 사이의 차이를 계산한다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편차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3)</a:t>
            </a:r>
            <a:r>
              <a:rPr kumimoji="1" lang="ko-KR" altLang="en-US" sz="1600" dirty="0"/>
              <a:t> 편차를 제곱한다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4) </a:t>
            </a:r>
            <a:r>
              <a:rPr kumimoji="1" lang="ko-KR" altLang="en-US" sz="1600" dirty="0"/>
              <a:t>편차 제곱들의 평균을 구한다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699572-D4FF-4949-9269-4D7F982A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3" y="2592651"/>
            <a:ext cx="5194218" cy="3153632"/>
          </a:xfrm>
          <a:prstGeom prst="rect">
            <a:avLst/>
          </a:prstGeom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CC8CE0-6A1A-8766-6B32-BB1CC005C2F2}"/>
              </a:ext>
            </a:extLst>
          </p:cNvPr>
          <p:cNvSpPr/>
          <p:nvPr/>
        </p:nvSpPr>
        <p:spPr>
          <a:xfrm>
            <a:off x="6337005" y="5007934"/>
            <a:ext cx="4796174" cy="56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8EDE6-B5B6-253F-CF13-764F1FEEDECF}"/>
              </a:ext>
            </a:extLst>
          </p:cNvPr>
          <p:cNvSpPr txBox="1"/>
          <p:nvPr/>
        </p:nvSpPr>
        <p:spPr>
          <a:xfrm>
            <a:off x="9548036" y="2407985"/>
            <a:ext cx="142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평균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832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E513-B114-0A43-87BD-83ADD19EAFDE}"/>
              </a:ext>
            </a:extLst>
          </p:cNvPr>
          <p:cNvSpPr txBox="1"/>
          <p:nvPr/>
        </p:nvSpPr>
        <p:spPr>
          <a:xfrm>
            <a:off x="484301" y="2949568"/>
            <a:ext cx="2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분산의 계산 방법은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3282303"/>
            <a:ext cx="60940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Step 1) </a:t>
            </a:r>
            <a:r>
              <a:rPr kumimoji="1" lang="ko-KR" altLang="en-US" sz="1600" dirty="0"/>
              <a:t>평균을 계산한다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평균으로부터 퍼져있는 정도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2)</a:t>
            </a:r>
            <a:r>
              <a:rPr kumimoji="1" lang="ko-KR" altLang="en-US" sz="1600" dirty="0"/>
              <a:t> 데이터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평균 사이의 차이를 계산한다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편차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3)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편차를 제곱한다</a:t>
            </a:r>
            <a:endParaRPr kumimoji="1" lang="en-US" altLang="ko-KR" sz="16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4) </a:t>
            </a:r>
            <a:r>
              <a:rPr kumimoji="1" lang="ko-KR" altLang="en-US" sz="1600" dirty="0"/>
              <a:t>편차 제곱들의 평균을 구한다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7BAF8-051A-8557-2201-BA64BB5213FF}"/>
              </a:ext>
            </a:extLst>
          </p:cNvPr>
          <p:cNvSpPr txBox="1"/>
          <p:nvPr/>
        </p:nvSpPr>
        <p:spPr>
          <a:xfrm>
            <a:off x="4825218" y="5416547"/>
            <a:ext cx="6729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i="1" dirty="0"/>
              <a:t>Question) Step</a:t>
            </a:r>
            <a:r>
              <a:rPr kumimoji="1" lang="ko-KR" altLang="en-US" sz="2400" b="1" i="1" dirty="0"/>
              <a:t> </a:t>
            </a:r>
            <a:r>
              <a:rPr kumimoji="1" lang="en-US" altLang="ko-KR" sz="2400" b="1" i="1" dirty="0"/>
              <a:t>3)</a:t>
            </a:r>
            <a:r>
              <a:rPr kumimoji="1" lang="ko-KR" altLang="en-US" sz="2400" b="1" i="1" dirty="0"/>
              <a:t>에서 편차를 제곱하는 이유는</a:t>
            </a:r>
            <a:r>
              <a:rPr kumimoji="1" lang="en-US" altLang="ko-KR" sz="2400" b="1" i="1" dirty="0"/>
              <a:t>?</a:t>
            </a:r>
            <a:endParaRPr kumimoji="1" lang="ko-KR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649631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E513-B114-0A43-87BD-83ADD19EAFDE}"/>
              </a:ext>
            </a:extLst>
          </p:cNvPr>
          <p:cNvSpPr txBox="1"/>
          <p:nvPr/>
        </p:nvSpPr>
        <p:spPr>
          <a:xfrm>
            <a:off x="484301" y="2949568"/>
            <a:ext cx="2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분산의 계산 방법은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3282303"/>
            <a:ext cx="60940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Step 1) </a:t>
            </a:r>
            <a:r>
              <a:rPr kumimoji="1" lang="ko-KR" altLang="en-US" sz="1600" dirty="0"/>
              <a:t>평균을 계산한다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평균으로부터 퍼져있는 정도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2)</a:t>
            </a:r>
            <a:r>
              <a:rPr kumimoji="1" lang="ko-KR" altLang="en-US" sz="1600" dirty="0"/>
              <a:t> 데이터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평균 사이의 차이를 계산한다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편차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3)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편차를 제곱한다</a:t>
            </a:r>
            <a:endParaRPr kumimoji="1" lang="en-US" altLang="ko-KR" sz="16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4) </a:t>
            </a:r>
            <a:r>
              <a:rPr kumimoji="1" lang="ko-KR" altLang="en-US" sz="1600" dirty="0"/>
              <a:t>편차 제곱들의 평균을 구한다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DFC7DD3-A1F8-2942-ADB6-6BE650430616}"/>
              </a:ext>
            </a:extLst>
          </p:cNvPr>
          <p:cNvCxnSpPr/>
          <p:nvPr/>
        </p:nvCxnSpPr>
        <p:spPr>
          <a:xfrm>
            <a:off x="3055866" y="5077881"/>
            <a:ext cx="264881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42838-C859-1925-F6A1-FD701E957046}"/>
              </a:ext>
            </a:extLst>
          </p:cNvPr>
          <p:cNvSpPr txBox="1"/>
          <p:nvPr/>
        </p:nvSpPr>
        <p:spPr>
          <a:xfrm>
            <a:off x="5869857" y="3234448"/>
            <a:ext cx="5134841" cy="248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b="1" dirty="0">
                <a:solidFill>
                  <a:srgbClr val="FF0000"/>
                </a:solidFill>
              </a:rPr>
              <a:t>제곱을 하는 이유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편차</a:t>
            </a:r>
            <a:r>
              <a:rPr kumimoji="1" lang="en-US" altLang="ko-KR" sz="1600" dirty="0"/>
              <a:t>(=</a:t>
            </a:r>
            <a:r>
              <a:rPr kumimoji="1" lang="ko-KR" altLang="en-US" sz="1600" dirty="0"/>
              <a:t>데이터</a:t>
            </a:r>
            <a:r>
              <a:rPr kumimoji="1" lang="en-US" altLang="ko-KR" sz="1600" dirty="0"/>
              <a:t>-</a:t>
            </a:r>
            <a:r>
              <a:rPr kumimoji="1" lang="ko-KR" altLang="en-US" sz="1600" dirty="0"/>
              <a:t>평균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은 음수일 수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5776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1.</a:t>
            </a:r>
            <a:r>
              <a:rPr kumimoji="1" lang="ko-KR" altLang="en-US" sz="2000" dirty="0">
                <a:latin typeface="+mj-ea"/>
                <a:ea typeface="+mj-ea"/>
              </a:rPr>
              <a:t> 데이터 분석의 중요성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데이터의 종류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- </a:t>
            </a:r>
            <a:r>
              <a:rPr kumimoji="1" lang="ko-KR" altLang="en-US" dirty="0"/>
              <a:t>데이터는 </a:t>
            </a:r>
            <a:r>
              <a:rPr kumimoji="1" lang="ko-KR" altLang="en-US" b="1" dirty="0">
                <a:solidFill>
                  <a:srgbClr val="FF0000"/>
                </a:solidFill>
              </a:rPr>
              <a:t>규모</a:t>
            </a:r>
            <a:r>
              <a:rPr kumimoji="1" lang="ko-KR" altLang="en-US" dirty="0"/>
              <a:t>에 있어서 뿐만이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종류</a:t>
            </a:r>
            <a:r>
              <a:rPr kumimoji="1" lang="ko-KR" altLang="en-US" dirty="0"/>
              <a:t>에 있어서도 점점 다양해지고 있다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0933D6-12A3-0542-A37F-FE093F7DF8A9}"/>
              </a:ext>
            </a:extLst>
          </p:cNvPr>
          <p:cNvSpPr/>
          <p:nvPr/>
        </p:nvSpPr>
        <p:spPr>
          <a:xfrm>
            <a:off x="9542671" y="6457890"/>
            <a:ext cx="27719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blog.kakaocdn.net</a:t>
            </a:r>
            <a:r>
              <a:rPr lang="ko-KR" altLang="en-US" sz="500" dirty="0"/>
              <a:t>/</a:t>
            </a:r>
            <a:r>
              <a:rPr lang="ko-KR" altLang="en-US" sz="500" dirty="0" err="1"/>
              <a:t>dn</a:t>
            </a:r>
            <a:r>
              <a:rPr lang="ko-KR" altLang="en-US" sz="500" dirty="0"/>
              <a:t>/</a:t>
            </a:r>
            <a:r>
              <a:rPr lang="ko-KR" altLang="en-US" sz="500" dirty="0" err="1"/>
              <a:t>tBTGb</a:t>
            </a:r>
            <a:r>
              <a:rPr lang="ko-KR" altLang="en-US" sz="500" dirty="0"/>
              <a:t>/btrp96nSjDF/mY9GnqxqHBOQJDuoWDE2kk/</a:t>
            </a:r>
            <a:r>
              <a:rPr lang="ko-KR" altLang="en-US" sz="500" dirty="0" err="1"/>
              <a:t>img.jpg</a:t>
            </a:r>
            <a:endParaRPr lang="ko-KR" altLang="en-US" sz="500" dirty="0"/>
          </a:p>
          <a:p>
            <a:r>
              <a:rPr lang="ko-KR" altLang="en-US" sz="500" dirty="0">
                <a:hlinkClick r:id="rId5"/>
              </a:rPr>
              <a:t>https://m.segye.com/content/image/2022/05/23/20220523519355.jpg</a:t>
            </a:r>
            <a:endParaRPr lang="en-US" altLang="ko-KR" sz="500" dirty="0"/>
          </a:p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www.danbinews.com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news</a:t>
            </a:r>
            <a:r>
              <a:rPr lang="ko-KR" altLang="en-US" sz="500" dirty="0"/>
              <a:t>/</a:t>
            </a:r>
            <a:r>
              <a:rPr lang="ko-KR" altLang="en-US" sz="500" dirty="0" err="1"/>
              <a:t>photo</a:t>
            </a:r>
            <a:r>
              <a:rPr lang="ko-KR" altLang="en-US" sz="500" dirty="0"/>
              <a:t>/202211/21976_31774_4546.jpg</a:t>
            </a:r>
          </a:p>
          <a:p>
            <a:endParaRPr lang="ko-KR" altLang="en-US" sz="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08C6D0-82CB-4649-ABD5-DCF68B0E5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86" y="3553984"/>
            <a:ext cx="3836478" cy="1787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C392F0-8272-0D44-B8E6-DA8D05335A8F}"/>
              </a:ext>
            </a:extLst>
          </p:cNvPr>
          <p:cNvSpPr/>
          <p:nvPr/>
        </p:nvSpPr>
        <p:spPr>
          <a:xfrm>
            <a:off x="337486" y="3028614"/>
            <a:ext cx="3691774" cy="38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정형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A64D03-064B-F247-B4F9-BF71F83D6BF9}"/>
              </a:ext>
            </a:extLst>
          </p:cNvPr>
          <p:cNvSpPr txBox="1"/>
          <p:nvPr/>
        </p:nvSpPr>
        <p:spPr>
          <a:xfrm>
            <a:off x="1156274" y="5402270"/>
            <a:ext cx="2872986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테이블 </a:t>
            </a:r>
            <a:r>
              <a:rPr kumimoji="1" lang="en-US" altLang="ko-KR" dirty="0"/>
              <a:t>(Table) </a:t>
            </a:r>
            <a:r>
              <a:rPr kumimoji="1"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95680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(1)</a:t>
            </a:r>
            <a:r>
              <a:rPr kumimoji="1" lang="ko-KR" altLang="en-US" b="1" dirty="0">
                <a:solidFill>
                  <a:srgbClr val="FF0000"/>
                </a:solidFill>
              </a:rPr>
              <a:t> 분산 </a:t>
            </a:r>
            <a:r>
              <a:rPr kumimoji="1" lang="en-US" altLang="ko-KR" b="1" dirty="0">
                <a:solidFill>
                  <a:srgbClr val="FF0000"/>
                </a:solidFill>
              </a:rPr>
              <a:t>(variance)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1E513-B114-0A43-87BD-83ADD19EAFDE}"/>
              </a:ext>
            </a:extLst>
          </p:cNvPr>
          <p:cNvSpPr txBox="1"/>
          <p:nvPr/>
        </p:nvSpPr>
        <p:spPr>
          <a:xfrm>
            <a:off x="484301" y="2949568"/>
            <a:ext cx="2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분산의 계산 방법은</a:t>
            </a:r>
            <a:r>
              <a:rPr kumimoji="1" lang="en-US" altLang="ko-KR" i="1" dirty="0"/>
              <a:t>?</a:t>
            </a:r>
            <a:endParaRPr kumimoji="1" lang="ko-KR" altLang="en-US" i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3282303"/>
            <a:ext cx="60940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Step 1) </a:t>
            </a:r>
            <a:r>
              <a:rPr kumimoji="1" lang="ko-KR" altLang="en-US" sz="1600" dirty="0"/>
              <a:t>평균을 계산한다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= </a:t>
            </a:r>
            <a:r>
              <a:rPr kumimoji="1" lang="ko-KR" altLang="en-US" sz="1600" dirty="0"/>
              <a:t>평균으로부터 퍼져있는 정도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2)</a:t>
            </a:r>
            <a:r>
              <a:rPr kumimoji="1" lang="ko-KR" altLang="en-US" sz="1600" dirty="0"/>
              <a:t> 데이터 </a:t>
            </a:r>
            <a:r>
              <a:rPr kumimoji="1" lang="en-US" altLang="ko-KR" sz="1600" dirty="0"/>
              <a:t>&amp;</a:t>
            </a:r>
            <a:r>
              <a:rPr kumimoji="1" lang="ko-KR" altLang="en-US" sz="1600" dirty="0"/>
              <a:t> 평균 사이의 차이를 계산한다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편차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3)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편차를 제곱한다</a:t>
            </a:r>
            <a:endParaRPr kumimoji="1" lang="en-US" altLang="ko-KR" sz="16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Step 4) </a:t>
            </a:r>
            <a:r>
              <a:rPr kumimoji="1" lang="ko-KR" altLang="en-US" sz="1600" dirty="0"/>
              <a:t>편차 제곱들의 평균을 구한다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025AE-6328-7B4D-9468-89EC2B7510D6}"/>
              </a:ext>
            </a:extLst>
          </p:cNvPr>
          <p:cNvSpPr txBox="1"/>
          <p:nvPr/>
        </p:nvSpPr>
        <p:spPr>
          <a:xfrm>
            <a:off x="5869857" y="3234448"/>
            <a:ext cx="5134841" cy="2483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b="1" dirty="0">
                <a:solidFill>
                  <a:srgbClr val="FF0000"/>
                </a:solidFill>
              </a:rPr>
              <a:t>제곱을 하는 이유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편차</a:t>
            </a:r>
            <a:r>
              <a:rPr kumimoji="1" lang="en-US" altLang="ko-KR" sz="1600" dirty="0"/>
              <a:t>(=</a:t>
            </a:r>
            <a:r>
              <a:rPr kumimoji="1" lang="ko-KR" altLang="en-US" sz="1600" dirty="0"/>
              <a:t>데이터</a:t>
            </a:r>
            <a:r>
              <a:rPr kumimoji="1" lang="en-US" altLang="ko-KR" sz="1600" dirty="0"/>
              <a:t>-</a:t>
            </a:r>
            <a:r>
              <a:rPr kumimoji="1" lang="ko-KR" altLang="en-US" sz="1600" dirty="0"/>
              <a:t>평균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은 음수일 수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평균으로부터 떨어진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거리</a:t>
            </a:r>
            <a:r>
              <a:rPr kumimoji="1" lang="en-US" altLang="ko-KR" sz="1600" dirty="0"/>
              <a:t>”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알고 싶은 것이므로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b="1" dirty="0"/>
              <a:t>양수로 변환해야 한다</a:t>
            </a:r>
            <a:r>
              <a:rPr kumimoji="1" lang="en-US" altLang="ko-KR" sz="1600" b="1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따라서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편차를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제곱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한 뒤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이의 평균을 계산한다</a:t>
            </a:r>
            <a:r>
              <a:rPr kumimoji="1" lang="en-US" altLang="ko-KR" sz="1600" dirty="0"/>
              <a:t>!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DFC7DD3-A1F8-2942-ADB6-6BE650430616}"/>
              </a:ext>
            </a:extLst>
          </p:cNvPr>
          <p:cNvCxnSpPr/>
          <p:nvPr/>
        </p:nvCxnSpPr>
        <p:spPr>
          <a:xfrm>
            <a:off x="3055866" y="5077881"/>
            <a:ext cx="264881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804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2.</a:t>
            </a:r>
            <a:r>
              <a:rPr kumimoji="1" lang="ko-KR" altLang="en-US" b="1" dirty="0"/>
              <a:t> 데이터의 </a:t>
            </a:r>
            <a:r>
              <a:rPr kumimoji="1" lang="ko-KR" altLang="en-US" b="1" dirty="0" err="1"/>
              <a:t>요약값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(2)</a:t>
            </a:r>
            <a:r>
              <a:rPr kumimoji="1" lang="ko-KR" altLang="en-US" b="1" dirty="0">
                <a:solidFill>
                  <a:srgbClr val="FF0000"/>
                </a:solidFill>
              </a:rPr>
              <a:t> 표준편차 </a:t>
            </a:r>
            <a:r>
              <a:rPr kumimoji="1" lang="en-US" altLang="ko-KR" b="1" dirty="0">
                <a:solidFill>
                  <a:srgbClr val="FF0000"/>
                </a:solidFill>
              </a:rPr>
              <a:t>(standard deviation)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7E35-157D-FA41-891C-34C5D60C27A5}"/>
              </a:ext>
            </a:extLst>
          </p:cNvPr>
          <p:cNvSpPr txBox="1"/>
          <p:nvPr/>
        </p:nvSpPr>
        <p:spPr>
          <a:xfrm>
            <a:off x="637130" y="2820757"/>
            <a:ext cx="6094033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표준편차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분산의 제곱근</a:t>
            </a: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1FA9CF-9F9E-FBD1-A42B-38FBF3FDF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041" y="2583578"/>
            <a:ext cx="5194218" cy="3153632"/>
          </a:xfrm>
          <a:prstGeom prst="rect">
            <a:avLst/>
          </a:prstGeom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C747AB-48D7-C974-FBCF-62506FFB9B2B}"/>
              </a:ext>
            </a:extLst>
          </p:cNvPr>
          <p:cNvSpPr/>
          <p:nvPr/>
        </p:nvSpPr>
        <p:spPr>
          <a:xfrm>
            <a:off x="5073041" y="5018567"/>
            <a:ext cx="1891285" cy="584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8637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모집단과 표본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1E63A1-F14E-A740-8CFC-2A7FCC888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827" y="1441453"/>
            <a:ext cx="5396345" cy="43256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4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b="1" dirty="0">
                <a:solidFill>
                  <a:srgbClr val="FF0000"/>
                </a:solidFill>
              </a:rPr>
              <a:t>관심 대상 전체를 </a:t>
            </a:r>
            <a:r>
              <a:rPr kumimoji="1" lang="ko-KR" altLang="en-US" sz="1600" dirty="0"/>
              <a:t>전수 조사를 하면 좋겠으나</a:t>
            </a:r>
            <a:r>
              <a:rPr kumimoji="1" lang="en-US" altLang="ko-KR" sz="1600" dirty="0"/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b="1" dirty="0"/>
              <a:t>시간</a:t>
            </a:r>
            <a:r>
              <a:rPr kumimoji="1" lang="en-US" altLang="ko-KR" sz="1600" b="1" dirty="0"/>
              <a:t>/</a:t>
            </a:r>
            <a:r>
              <a:rPr kumimoji="1" lang="ko-KR" altLang="en-US" sz="1600" b="1" dirty="0"/>
              <a:t>비용 등의 제약으로</a:t>
            </a:r>
            <a:r>
              <a:rPr kumimoji="1" lang="ko-KR" altLang="en-US" sz="1600" dirty="0"/>
              <a:t> 인해 전체를 조사하기는 어려움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따라서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003F97"/>
                </a:solidFill>
              </a:rPr>
              <a:t>일부를 뽑아서 이들만</a:t>
            </a:r>
            <a:r>
              <a:rPr kumimoji="1" lang="ko-KR" altLang="en-US" sz="1600" dirty="0"/>
              <a:t>을 대상으로 조사를 한다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5356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모집단 </a:t>
            </a:r>
            <a:r>
              <a:rPr kumimoji="1" lang="en-US" altLang="ko-KR" b="1" dirty="0">
                <a:solidFill>
                  <a:srgbClr val="FF0000"/>
                </a:solidFill>
              </a:rPr>
              <a:t>&amp;</a:t>
            </a:r>
            <a:r>
              <a:rPr kumimoji="1" lang="ko-KR" altLang="en-US" b="1" dirty="0">
                <a:solidFill>
                  <a:srgbClr val="FF0000"/>
                </a:solidFill>
              </a:rPr>
              <a:t> 표본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4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b="1" dirty="0">
                <a:solidFill>
                  <a:srgbClr val="FF0000"/>
                </a:solidFill>
              </a:rPr>
              <a:t>관심 대상 전체를 </a:t>
            </a:r>
            <a:r>
              <a:rPr kumimoji="1" lang="ko-KR" altLang="en-US" sz="1600" dirty="0"/>
              <a:t>전수 조사를 하면 좋겠으나</a:t>
            </a:r>
            <a:r>
              <a:rPr kumimoji="1" lang="en-US" altLang="ko-KR" sz="1600" dirty="0"/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b="1" dirty="0"/>
              <a:t>시간</a:t>
            </a:r>
            <a:r>
              <a:rPr kumimoji="1" lang="en-US" altLang="ko-KR" sz="1600" b="1" dirty="0"/>
              <a:t>/</a:t>
            </a:r>
            <a:r>
              <a:rPr kumimoji="1" lang="ko-KR" altLang="en-US" sz="1600" b="1" dirty="0"/>
              <a:t>비용 등의 제약으로</a:t>
            </a:r>
            <a:r>
              <a:rPr kumimoji="1" lang="ko-KR" altLang="en-US" sz="1600" dirty="0"/>
              <a:t> 인해 전체를 조사하기는 어려움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따라서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003F97"/>
                </a:solidFill>
              </a:rPr>
              <a:t>일부를 뽑아서 이들만</a:t>
            </a:r>
            <a:r>
              <a:rPr kumimoji="1" lang="ko-KR" altLang="en-US" sz="1600" dirty="0"/>
              <a:t>을 대상으로 조사를 한다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C5AEF2-FD54-9241-A76A-8B4776466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827" y="1441453"/>
            <a:ext cx="5396345" cy="43256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7E1C60-F630-B84F-9CDE-B86519DFF634}"/>
              </a:ext>
            </a:extLst>
          </p:cNvPr>
          <p:cNvSpPr/>
          <p:nvPr/>
        </p:nvSpPr>
        <p:spPr>
          <a:xfrm>
            <a:off x="637130" y="4708170"/>
            <a:ext cx="6096000" cy="11205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모집단 </a:t>
            </a:r>
            <a:r>
              <a:rPr kumimoji="1" lang="en-US" altLang="ko-KR" b="1" dirty="0">
                <a:solidFill>
                  <a:srgbClr val="FF0000"/>
                </a:solidFill>
              </a:rPr>
              <a:t>:</a:t>
            </a:r>
            <a:r>
              <a:rPr kumimoji="1" lang="ko-KR" altLang="en-US" b="1" dirty="0">
                <a:solidFill>
                  <a:srgbClr val="FF0000"/>
                </a:solidFill>
              </a:rPr>
              <a:t> 관심이 되는 전체 대상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003F97"/>
                </a:solidFill>
              </a:rPr>
              <a:t>표본 </a:t>
            </a:r>
            <a:r>
              <a:rPr kumimoji="1" lang="en-US" altLang="ko-KR" b="1" dirty="0">
                <a:solidFill>
                  <a:srgbClr val="003F97"/>
                </a:solidFill>
              </a:rPr>
              <a:t>:</a:t>
            </a:r>
            <a:r>
              <a:rPr kumimoji="1" lang="ko-KR" altLang="en-US" b="1" dirty="0">
                <a:solidFill>
                  <a:srgbClr val="003F97"/>
                </a:solidFill>
              </a:rPr>
              <a:t> 관심 대상 중</a:t>
            </a:r>
            <a:r>
              <a:rPr kumimoji="1" lang="en-US" altLang="ko-KR" b="1" dirty="0">
                <a:solidFill>
                  <a:srgbClr val="003F97"/>
                </a:solidFill>
              </a:rPr>
              <a:t>,</a:t>
            </a:r>
            <a:r>
              <a:rPr kumimoji="1" lang="ko-KR" altLang="en-US" b="1" dirty="0">
                <a:solidFill>
                  <a:srgbClr val="003F97"/>
                </a:solidFill>
              </a:rPr>
              <a:t> 일부 선택된</a:t>
            </a:r>
            <a:r>
              <a:rPr kumimoji="1" lang="en-US" altLang="ko-KR" b="1" dirty="0">
                <a:solidFill>
                  <a:srgbClr val="003F97"/>
                </a:solidFill>
              </a:rPr>
              <a:t>(</a:t>
            </a:r>
            <a:r>
              <a:rPr kumimoji="1" lang="ko-KR" altLang="en-US" b="1" dirty="0" err="1">
                <a:solidFill>
                  <a:srgbClr val="003F97"/>
                </a:solidFill>
              </a:rPr>
              <a:t>샘플된</a:t>
            </a:r>
            <a:r>
              <a:rPr kumimoji="1" lang="en-US" altLang="ko-KR" b="1" dirty="0">
                <a:solidFill>
                  <a:srgbClr val="003F97"/>
                </a:solidFill>
              </a:rPr>
              <a:t>)</a:t>
            </a:r>
            <a:r>
              <a:rPr kumimoji="1" lang="ko-KR" altLang="en-US" b="1" dirty="0">
                <a:solidFill>
                  <a:srgbClr val="003F97"/>
                </a:solidFill>
              </a:rPr>
              <a:t> 대상들</a:t>
            </a:r>
            <a:endParaRPr kumimoji="1" lang="en-US" altLang="ko-KR" b="1" dirty="0">
              <a:solidFill>
                <a:srgbClr val="003F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549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4C5AEF2-FD54-9241-A76A-8B477646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27" y="1441453"/>
            <a:ext cx="5396345" cy="43256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 err="1">
                <a:solidFill>
                  <a:srgbClr val="FF0000"/>
                </a:solidFill>
              </a:rPr>
              <a:t>모수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모집단의 특성을 나타내는 값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b="1" dirty="0">
                <a:solidFill>
                  <a:srgbClr val="FF0000"/>
                </a:solidFill>
              </a:rPr>
              <a:t>모</a:t>
            </a:r>
            <a:r>
              <a:rPr kumimoji="1" lang="ko-KR" altLang="en-US" sz="1600" dirty="0"/>
              <a:t>평균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모집단</a:t>
            </a:r>
            <a:r>
              <a:rPr kumimoji="1" lang="ko-KR" altLang="en-US" sz="1600" dirty="0"/>
              <a:t>의 평균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b="1" dirty="0" err="1">
                <a:solidFill>
                  <a:srgbClr val="FF0000"/>
                </a:solidFill>
              </a:rPr>
              <a:t>모</a:t>
            </a:r>
            <a:r>
              <a:rPr kumimoji="1" lang="ko-KR" altLang="en-US" sz="1600" dirty="0" err="1"/>
              <a:t>분산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모집단</a:t>
            </a:r>
            <a:r>
              <a:rPr kumimoji="1" lang="ko-KR" altLang="en-US" sz="1600" dirty="0"/>
              <a:t>의 분산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88820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4C5AEF2-FD54-9241-A76A-8B477646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27" y="1441453"/>
            <a:ext cx="5396345" cy="43256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 err="1">
                <a:solidFill>
                  <a:srgbClr val="FF0000"/>
                </a:solidFill>
              </a:rPr>
              <a:t>모수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34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모집단의 특성을 나타내는 값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b="1" dirty="0">
                <a:solidFill>
                  <a:srgbClr val="FF0000"/>
                </a:solidFill>
              </a:rPr>
              <a:t>모</a:t>
            </a:r>
            <a:r>
              <a:rPr kumimoji="1" lang="ko-KR" altLang="en-US" sz="1600" dirty="0"/>
              <a:t>평균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모집단</a:t>
            </a:r>
            <a:r>
              <a:rPr kumimoji="1" lang="ko-KR" altLang="en-US" sz="1600" dirty="0"/>
              <a:t>의 평균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b="1" dirty="0" err="1">
                <a:solidFill>
                  <a:srgbClr val="FF0000"/>
                </a:solidFill>
              </a:rPr>
              <a:t>모</a:t>
            </a:r>
            <a:r>
              <a:rPr kumimoji="1" lang="ko-KR" altLang="en-US" sz="1600" dirty="0" err="1"/>
              <a:t>분산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모집단</a:t>
            </a:r>
            <a:r>
              <a:rPr kumimoji="1" lang="ko-KR" altLang="en-US" sz="1600" dirty="0"/>
              <a:t>의 분산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궁극적으로 알고자 하는 것은 </a:t>
            </a:r>
            <a:r>
              <a:rPr kumimoji="1" lang="en-US" altLang="ko-KR" sz="1600" dirty="0"/>
              <a:t>“</a:t>
            </a:r>
            <a:r>
              <a:rPr kumimoji="1" lang="ko-KR" altLang="en-US" sz="1600" dirty="0" err="1"/>
              <a:t>모수</a:t>
            </a:r>
            <a:r>
              <a:rPr kumimoji="1" lang="en-US" altLang="ko-KR" sz="1600" dirty="0"/>
              <a:t>”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+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모수를</a:t>
            </a:r>
            <a:r>
              <a:rPr kumimoji="1" lang="ko-KR" altLang="en-US" sz="1600" dirty="0"/>
              <a:t> 파악하기 위해서는 전수조사가 필요</a:t>
            </a:r>
            <a:r>
              <a:rPr kumimoji="1" lang="en-US" altLang="ko-KR" sz="1600" dirty="0"/>
              <a:t>!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현실적인 제약으로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표본을 뽑는다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표본 추출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9302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4C5AEF2-FD54-9241-A76A-8B477646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27" y="1441453"/>
            <a:ext cx="5396345" cy="43256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통계량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표본에서 얻어진 특성의 값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b="1" dirty="0" err="1">
                <a:solidFill>
                  <a:srgbClr val="FF0000"/>
                </a:solidFill>
              </a:rPr>
              <a:t>표본</a:t>
            </a:r>
            <a:r>
              <a:rPr kumimoji="1" lang="ko-KR" altLang="en-US" sz="1600" dirty="0" err="1"/>
              <a:t>평균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표본</a:t>
            </a:r>
            <a:r>
              <a:rPr kumimoji="1" lang="ko-KR" altLang="en-US" sz="1600" dirty="0"/>
              <a:t>의 평균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b="1" dirty="0" err="1">
                <a:solidFill>
                  <a:srgbClr val="FF0000"/>
                </a:solidFill>
              </a:rPr>
              <a:t>표본</a:t>
            </a:r>
            <a:r>
              <a:rPr kumimoji="1" lang="ko-KR" altLang="en-US" sz="1600" dirty="0" err="1"/>
              <a:t>분산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표본</a:t>
            </a:r>
            <a:r>
              <a:rPr kumimoji="1" lang="ko-KR" altLang="en-US" sz="1600" dirty="0"/>
              <a:t>의 분산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49898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4C5AEF2-FD54-9241-A76A-8B477646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27" y="1441453"/>
            <a:ext cx="5396345" cy="43256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통계량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표본에서 얻어진 특성의 값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b="1" dirty="0">
                <a:solidFill>
                  <a:srgbClr val="FF0000"/>
                </a:solidFill>
              </a:rPr>
              <a:t>표본</a:t>
            </a:r>
            <a:r>
              <a:rPr kumimoji="1" lang="ko-KR" altLang="en-US" sz="1600" dirty="0"/>
              <a:t>평균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표본</a:t>
            </a:r>
            <a:r>
              <a:rPr kumimoji="1" lang="ko-KR" altLang="en-US" sz="1600" dirty="0"/>
              <a:t>의 평균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b="1" dirty="0">
                <a:solidFill>
                  <a:srgbClr val="FF0000"/>
                </a:solidFill>
              </a:rPr>
              <a:t>표본</a:t>
            </a:r>
            <a:r>
              <a:rPr kumimoji="1" lang="ko-KR" altLang="en-US" sz="1600" dirty="0"/>
              <a:t>분산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표본</a:t>
            </a:r>
            <a:r>
              <a:rPr kumimoji="1" lang="ko-KR" altLang="en-US" sz="1600" dirty="0"/>
              <a:t>의 분산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 err="1"/>
              <a:t>모수와</a:t>
            </a:r>
            <a:r>
              <a:rPr kumimoji="1" lang="ko-KR" altLang="en-US" sz="1600" dirty="0"/>
              <a:t> 통계량 사이에는 차이가 존재하게 된다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(</a:t>
            </a:r>
            <a:r>
              <a:rPr kumimoji="1" lang="ko-KR" altLang="en-US" sz="1600" dirty="0"/>
              <a:t> 통계량의 경우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전체를 대상으로 계산한 것이 아니므로 </a:t>
            </a:r>
            <a:r>
              <a:rPr kumimoji="1"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4297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4C5AEF2-FD54-9241-A76A-8B477646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27" y="1441453"/>
            <a:ext cx="5396345" cy="43256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추정 </a:t>
            </a:r>
            <a:r>
              <a:rPr kumimoji="1" lang="en-US" altLang="ko-KR" b="1" dirty="0">
                <a:solidFill>
                  <a:srgbClr val="FF0000"/>
                </a:solidFill>
              </a:rPr>
              <a:t>(Estimation)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표본에서 얻은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통계량</a:t>
            </a:r>
            <a:r>
              <a:rPr kumimoji="1" lang="ko-KR" altLang="en-US" sz="1600" dirty="0"/>
              <a:t>을 사용하여 </a:t>
            </a:r>
            <a:r>
              <a:rPr kumimoji="1" lang="ko-KR" altLang="en-US" sz="1600" b="1" dirty="0" err="1">
                <a:solidFill>
                  <a:srgbClr val="FF0000"/>
                </a:solidFill>
              </a:rPr>
              <a:t>모수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추측하는 과정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21453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4C5AEF2-FD54-9241-A76A-8B477646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27" y="1441453"/>
            <a:ext cx="5396345" cy="43256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추정 </a:t>
            </a:r>
            <a:r>
              <a:rPr kumimoji="1" lang="en-US" altLang="ko-KR" b="1" dirty="0">
                <a:solidFill>
                  <a:srgbClr val="FF0000"/>
                </a:solidFill>
              </a:rPr>
              <a:t>(Estimation)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729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://t1.daumcdn.net/</a:t>
            </a:r>
            <a:r>
              <a:rPr lang="ko-KR" altLang="en-US" sz="500" dirty="0" err="1"/>
              <a:t>cfile</a:t>
            </a:r>
            <a:r>
              <a:rPr lang="ko-KR" altLang="en-US" sz="500" dirty="0"/>
              <a:t>/</a:t>
            </a:r>
            <a:r>
              <a:rPr lang="ko-KR" altLang="en-US" sz="500" dirty="0" err="1"/>
              <a:t>tistory</a:t>
            </a:r>
            <a:r>
              <a:rPr lang="ko-KR" altLang="en-US" sz="500" dirty="0"/>
              <a:t>/2533803857C2FDE128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표본에서 얻은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통계량</a:t>
            </a:r>
            <a:r>
              <a:rPr kumimoji="1" lang="ko-KR" altLang="en-US" sz="1600" dirty="0"/>
              <a:t>을 사용하여 </a:t>
            </a:r>
            <a:r>
              <a:rPr kumimoji="1" lang="ko-KR" altLang="en-US" sz="1600" b="1" dirty="0" err="1">
                <a:solidFill>
                  <a:srgbClr val="FF0000"/>
                </a:solidFill>
              </a:rPr>
              <a:t>모수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추측하는 과정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추정의 종류</a:t>
            </a:r>
            <a:endParaRPr kumimoji="1" lang="en-US" altLang="ko-KR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b="1" dirty="0">
                <a:solidFill>
                  <a:srgbClr val="FF0000"/>
                </a:solidFill>
              </a:rPr>
              <a:t>점</a:t>
            </a:r>
            <a:r>
              <a:rPr kumimoji="1" lang="ko-KR" altLang="en-US" sz="1600" dirty="0"/>
              <a:t> 추정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모수를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“</a:t>
            </a:r>
            <a:r>
              <a:rPr kumimoji="1" lang="ko-KR" altLang="en-US" sz="1600" dirty="0">
                <a:solidFill>
                  <a:srgbClr val="FF0000"/>
                </a:solidFill>
              </a:rPr>
              <a:t>하나의 값</a:t>
            </a:r>
            <a:r>
              <a:rPr kumimoji="1" lang="en-US" altLang="ko-KR" sz="1600" dirty="0"/>
              <a:t>”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추정</a:t>
            </a:r>
            <a:endParaRPr kumimoji="1" lang="en-US" altLang="ko-KR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600" b="1" dirty="0">
                <a:solidFill>
                  <a:srgbClr val="FF0000"/>
                </a:solidFill>
              </a:rPr>
              <a:t>구간</a:t>
            </a:r>
            <a:r>
              <a:rPr kumimoji="1" lang="ko-KR" altLang="en-US" sz="1600" dirty="0"/>
              <a:t> 추정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모수를</a:t>
            </a:r>
            <a:r>
              <a:rPr kumimoji="1" lang="ko-KR" altLang="en-US" sz="1600" dirty="0"/>
              <a:t> 포함하고 있는 </a:t>
            </a:r>
            <a:r>
              <a:rPr kumimoji="1" lang="en-US" altLang="ko-KR" sz="1600" dirty="0"/>
              <a:t>“</a:t>
            </a:r>
            <a:r>
              <a:rPr kumimoji="1" lang="ko-KR" altLang="en-US" sz="1600" dirty="0">
                <a:solidFill>
                  <a:srgbClr val="FF0000"/>
                </a:solidFill>
              </a:rPr>
              <a:t>범위</a:t>
            </a:r>
            <a:r>
              <a:rPr kumimoji="1" lang="en-US" altLang="ko-KR" sz="1600" dirty="0"/>
              <a:t>”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추정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80413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1.</a:t>
            </a:r>
            <a:r>
              <a:rPr kumimoji="1" lang="ko-KR" altLang="en-US" sz="2000" dirty="0">
                <a:latin typeface="+mj-ea"/>
                <a:ea typeface="+mj-ea"/>
              </a:rPr>
              <a:t> 데이터 분석의 중요성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데이터의 종류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- </a:t>
            </a:r>
            <a:r>
              <a:rPr kumimoji="1" lang="ko-KR" altLang="en-US" dirty="0"/>
              <a:t>데이터는 </a:t>
            </a:r>
            <a:r>
              <a:rPr kumimoji="1" lang="ko-KR" altLang="en-US" b="1" dirty="0">
                <a:solidFill>
                  <a:srgbClr val="FF0000"/>
                </a:solidFill>
              </a:rPr>
              <a:t>규모</a:t>
            </a:r>
            <a:r>
              <a:rPr kumimoji="1" lang="ko-KR" altLang="en-US" dirty="0"/>
              <a:t>에 있어서 뿐만이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종류</a:t>
            </a:r>
            <a:r>
              <a:rPr kumimoji="1" lang="ko-KR" altLang="en-US" dirty="0"/>
              <a:t>에 있어서도 점점 다양해지고 있다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2D52CF-79CB-8345-AFBF-AE568DB08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096" y="3553984"/>
            <a:ext cx="3038302" cy="1787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0933D6-12A3-0542-A37F-FE093F7DF8A9}"/>
              </a:ext>
            </a:extLst>
          </p:cNvPr>
          <p:cNvSpPr/>
          <p:nvPr/>
        </p:nvSpPr>
        <p:spPr>
          <a:xfrm>
            <a:off x="9542671" y="6457890"/>
            <a:ext cx="27719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blog.kakaocdn.net</a:t>
            </a:r>
            <a:r>
              <a:rPr lang="ko-KR" altLang="en-US" sz="500" dirty="0"/>
              <a:t>/</a:t>
            </a:r>
            <a:r>
              <a:rPr lang="ko-KR" altLang="en-US" sz="500" dirty="0" err="1"/>
              <a:t>dn</a:t>
            </a:r>
            <a:r>
              <a:rPr lang="ko-KR" altLang="en-US" sz="500" dirty="0"/>
              <a:t>/</a:t>
            </a:r>
            <a:r>
              <a:rPr lang="ko-KR" altLang="en-US" sz="500" dirty="0" err="1"/>
              <a:t>tBTGb</a:t>
            </a:r>
            <a:r>
              <a:rPr lang="ko-KR" altLang="en-US" sz="500" dirty="0"/>
              <a:t>/btrp96nSjDF/mY9GnqxqHBOQJDuoWDE2kk/</a:t>
            </a:r>
            <a:r>
              <a:rPr lang="ko-KR" altLang="en-US" sz="500" dirty="0" err="1"/>
              <a:t>img.jpg</a:t>
            </a:r>
            <a:endParaRPr lang="ko-KR" altLang="en-US" sz="500" dirty="0"/>
          </a:p>
          <a:p>
            <a:r>
              <a:rPr lang="ko-KR" altLang="en-US" sz="500" dirty="0">
                <a:hlinkClick r:id="rId6"/>
              </a:rPr>
              <a:t>https://m.segye.com/content/image/2022/05/23/20220523519355.jpg</a:t>
            </a:r>
            <a:endParaRPr lang="en-US" altLang="ko-KR" sz="500" dirty="0"/>
          </a:p>
          <a:p>
            <a:r>
              <a:rPr lang="ko-KR" altLang="en-US" sz="500" dirty="0" err="1"/>
              <a:t>https</a:t>
            </a:r>
            <a:r>
              <a:rPr lang="ko-KR" altLang="en-US" sz="500" dirty="0"/>
              <a:t>://</a:t>
            </a:r>
            <a:r>
              <a:rPr lang="ko-KR" altLang="en-US" sz="500" dirty="0" err="1"/>
              <a:t>www.danbinews.com</a:t>
            </a:r>
            <a:r>
              <a:rPr lang="ko-KR" altLang="en-US" sz="500" dirty="0"/>
              <a:t>/</a:t>
            </a:r>
            <a:r>
              <a:rPr lang="ko-KR" altLang="en-US" sz="500" dirty="0" err="1"/>
              <a:t>news</a:t>
            </a:r>
            <a:r>
              <a:rPr lang="ko-KR" altLang="en-US" sz="500" dirty="0"/>
              <a:t>/</a:t>
            </a:r>
            <a:r>
              <a:rPr lang="ko-KR" altLang="en-US" sz="500" dirty="0" err="1"/>
              <a:t>photo</a:t>
            </a:r>
            <a:r>
              <a:rPr lang="ko-KR" altLang="en-US" sz="500" dirty="0"/>
              <a:t>/202211/21976_31774_4546.jpg</a:t>
            </a:r>
          </a:p>
          <a:p>
            <a:endParaRPr lang="ko-KR" altLang="en-US" sz="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FA3450-1420-9F41-A11A-04B8423D5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9075" y="3553985"/>
            <a:ext cx="3809292" cy="1787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08C6D0-82CB-4649-ABD5-DCF68B0E5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86" y="3553984"/>
            <a:ext cx="3836478" cy="1787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69DBCA-B4F1-6648-AB61-5A7313ED98C3}"/>
              </a:ext>
            </a:extLst>
          </p:cNvPr>
          <p:cNvSpPr txBox="1"/>
          <p:nvPr/>
        </p:nvSpPr>
        <p:spPr>
          <a:xfrm>
            <a:off x="1156274" y="5402270"/>
            <a:ext cx="2872986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테이블 </a:t>
            </a:r>
            <a:r>
              <a:rPr kumimoji="1" lang="en-US" altLang="ko-KR" dirty="0"/>
              <a:t>(Table)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DCF5D-A978-C040-A404-5375E571AB65}"/>
              </a:ext>
            </a:extLst>
          </p:cNvPr>
          <p:cNvSpPr txBox="1"/>
          <p:nvPr/>
        </p:nvSpPr>
        <p:spPr>
          <a:xfrm>
            <a:off x="5073041" y="5463851"/>
            <a:ext cx="287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이미지 </a:t>
            </a:r>
            <a:r>
              <a:rPr kumimoji="1" lang="en-US" altLang="ko-KR" dirty="0"/>
              <a:t>(Image)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15C7E5-AA30-C447-8C51-8A7EFA973EE1}"/>
              </a:ext>
            </a:extLst>
          </p:cNvPr>
          <p:cNvSpPr txBox="1"/>
          <p:nvPr/>
        </p:nvSpPr>
        <p:spPr>
          <a:xfrm>
            <a:off x="8895381" y="5439204"/>
            <a:ext cx="287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텍스트 </a:t>
            </a:r>
            <a:r>
              <a:rPr kumimoji="1" lang="en-US" altLang="ko-KR" dirty="0"/>
              <a:t>(Text)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C392F0-8272-0D44-B8E6-DA8D05335A8F}"/>
              </a:ext>
            </a:extLst>
          </p:cNvPr>
          <p:cNvSpPr/>
          <p:nvPr/>
        </p:nvSpPr>
        <p:spPr>
          <a:xfrm>
            <a:off x="337486" y="3028614"/>
            <a:ext cx="3691774" cy="38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정형 데이터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00A44B-41E8-284F-BE83-D0E72043C0A5}"/>
              </a:ext>
            </a:extLst>
          </p:cNvPr>
          <p:cNvSpPr/>
          <p:nvPr/>
        </p:nvSpPr>
        <p:spPr>
          <a:xfrm>
            <a:off x="4663647" y="3046352"/>
            <a:ext cx="7017076" cy="38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비정형 데이터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01E07D8-6538-2346-863E-711F4C6212F9}"/>
              </a:ext>
            </a:extLst>
          </p:cNvPr>
          <p:cNvCxnSpPr/>
          <p:nvPr/>
        </p:nvCxnSpPr>
        <p:spPr>
          <a:xfrm>
            <a:off x="4365523" y="2772697"/>
            <a:ext cx="0" cy="334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0883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추정 </a:t>
            </a:r>
            <a:r>
              <a:rPr kumimoji="1" lang="en-US" altLang="ko-KR" b="1" dirty="0">
                <a:solidFill>
                  <a:srgbClr val="FF0000"/>
                </a:solidFill>
              </a:rPr>
              <a:t>(Estimation)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점 추정 </a:t>
            </a:r>
            <a:r>
              <a:rPr kumimoji="1" lang="en-US" altLang="ko-KR" sz="1600" dirty="0"/>
              <a:t>vs</a:t>
            </a:r>
            <a:r>
              <a:rPr kumimoji="1" lang="ko-KR" altLang="en-US" sz="1600" dirty="0"/>
              <a:t> 구간 추정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 </a:t>
            </a:r>
            <a:r>
              <a:rPr kumimoji="1" lang="ko-KR" altLang="en-US" sz="1600" dirty="0"/>
              <a:t>대한민국 성인 남성 키의 평균은</a:t>
            </a:r>
            <a:r>
              <a:rPr kumimoji="1"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05860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추정 </a:t>
            </a:r>
            <a:r>
              <a:rPr kumimoji="1" lang="en-US" altLang="ko-KR" b="1" dirty="0">
                <a:solidFill>
                  <a:srgbClr val="FF0000"/>
                </a:solidFill>
              </a:rPr>
              <a:t>(Estimation)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01662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altLang="ko-KR" sz="500" dirty="0"/>
              <a:t>https://math100.tistory.com/49</a:t>
            </a:r>
            <a:endParaRPr lang="ko-KR" altLang="en-US" sz="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점 추정 </a:t>
            </a:r>
            <a:r>
              <a:rPr kumimoji="1" lang="en-US" altLang="ko-KR" sz="1600" dirty="0"/>
              <a:t>vs</a:t>
            </a:r>
            <a:r>
              <a:rPr kumimoji="1" lang="ko-KR" altLang="en-US" sz="1600" dirty="0"/>
              <a:t> 구간 추정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 </a:t>
            </a:r>
            <a:r>
              <a:rPr kumimoji="1" lang="ko-KR" altLang="en-US" sz="1600" dirty="0"/>
              <a:t>대한민국 성인 남성 키의 평균은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919F7E-C0D6-C844-A762-DBA5DD813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8" y="2414356"/>
            <a:ext cx="6729856" cy="18595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00D8A1-612A-FE4E-A571-B763BB129728}"/>
              </a:ext>
            </a:extLst>
          </p:cNvPr>
          <p:cNvSpPr/>
          <p:nvPr/>
        </p:nvSpPr>
        <p:spPr>
          <a:xfrm>
            <a:off x="4488873" y="2220686"/>
            <a:ext cx="2885704" cy="20532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3E0B58-0F58-5B45-B619-A0D987EDB949}"/>
              </a:ext>
            </a:extLst>
          </p:cNvPr>
          <p:cNvSpPr/>
          <p:nvPr/>
        </p:nvSpPr>
        <p:spPr>
          <a:xfrm>
            <a:off x="7885216" y="2213538"/>
            <a:ext cx="4006202" cy="20532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2C3F1-2A64-FA4A-9FD9-DD503B99D81A}"/>
              </a:ext>
            </a:extLst>
          </p:cNvPr>
          <p:cNvSpPr txBox="1"/>
          <p:nvPr/>
        </p:nvSpPr>
        <p:spPr>
          <a:xfrm>
            <a:off x="5274023" y="4430575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점 추정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228FA-431C-964C-96B6-C693804E0FAB}"/>
              </a:ext>
            </a:extLst>
          </p:cNvPr>
          <p:cNvSpPr txBox="1"/>
          <p:nvPr/>
        </p:nvSpPr>
        <p:spPr>
          <a:xfrm>
            <a:off x="9329820" y="4467592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구간 추정</a:t>
            </a:r>
          </a:p>
        </p:txBody>
      </p:sp>
    </p:spTree>
    <p:extLst>
      <p:ext uri="{BB962C8B-B14F-4D97-AF65-F5344CB8AC3E}">
        <p14:creationId xmlns:p14="http://schemas.microsoft.com/office/powerpoint/2010/main" val="38572978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추정 </a:t>
            </a:r>
            <a:r>
              <a:rPr kumimoji="1" lang="en-US" altLang="ko-KR" b="1" dirty="0">
                <a:solidFill>
                  <a:srgbClr val="FF0000"/>
                </a:solidFill>
              </a:rPr>
              <a:t>(Estimation)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14C7F-5183-DA4E-8B52-B19578984987}"/>
              </a:ext>
            </a:extLst>
          </p:cNvPr>
          <p:cNvSpPr/>
          <p:nvPr/>
        </p:nvSpPr>
        <p:spPr>
          <a:xfrm>
            <a:off x="9403218" y="6209752"/>
            <a:ext cx="190629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altLang="ko-KR" sz="500" dirty="0"/>
              <a:t>https://</a:t>
            </a:r>
            <a:r>
              <a:rPr lang="hu-HU" altLang="ko-KR" sz="500" dirty="0" err="1"/>
              <a:t>angeloyeo.github.io</a:t>
            </a:r>
            <a:r>
              <a:rPr lang="hu-HU" altLang="ko-KR" sz="500" dirty="0"/>
              <a:t>/2021/01/05/</a:t>
            </a:r>
            <a:r>
              <a:rPr lang="hu-HU" altLang="ko-KR" sz="500" dirty="0" err="1"/>
              <a:t>confidence_interval.html</a:t>
            </a:r>
            <a:endParaRPr lang="ko-KR" altLang="en-US" sz="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38D86-3949-3F4C-8A56-FD25A28D5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419" y="1687028"/>
            <a:ext cx="8481090" cy="42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5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신뢰 구간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구간 추정 시 계산되는 범위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신뢰구간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통계량       오차 범위</a:t>
            </a: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DB3010-8D80-A543-9058-0C21082C7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036" y="3483140"/>
            <a:ext cx="292044" cy="2920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AB6B62C-8805-E545-B3B7-5A457077406F}"/>
              </a:ext>
            </a:extLst>
          </p:cNvPr>
          <p:cNvSpPr/>
          <p:nvPr/>
        </p:nvSpPr>
        <p:spPr>
          <a:xfrm>
            <a:off x="7082816" y="6009697"/>
            <a:ext cx="2634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http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doc.mindscale.kr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ngv</a:t>
            </a:r>
            <a:r>
              <a:rPr lang="ko-KR" altLang="en-US" sz="1200" dirty="0"/>
              <a:t>/stat01.pdf</a:t>
            </a:r>
          </a:p>
        </p:txBody>
      </p:sp>
    </p:spTree>
    <p:extLst>
      <p:ext uri="{BB962C8B-B14F-4D97-AF65-F5344CB8AC3E}">
        <p14:creationId xmlns:p14="http://schemas.microsoft.com/office/powerpoint/2010/main" val="175867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신뢰 구간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구간 추정 시 계산되는 범위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신뢰구간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통계량       오차 범위</a:t>
            </a: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DB3010-8D80-A543-9058-0C21082C7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036" y="3483140"/>
            <a:ext cx="292044" cy="2920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C2ABF2-FD4D-6046-BB91-A6C2ABD2A719}"/>
              </a:ext>
            </a:extLst>
          </p:cNvPr>
          <p:cNvSpPr txBox="1"/>
          <p:nvPr/>
        </p:nvSpPr>
        <p:spPr>
          <a:xfrm>
            <a:off x="5163177" y="2090793"/>
            <a:ext cx="6246861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신뢰 수준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ko-KR" altLang="en-US" sz="1600" i="1" dirty="0"/>
              <a:t>계산한 구간이 얼마나 </a:t>
            </a:r>
            <a:r>
              <a:rPr kumimoji="1" lang="ko-KR" altLang="en-US" sz="1600" i="1" dirty="0" err="1"/>
              <a:t>신뢰할만</a:t>
            </a:r>
            <a:r>
              <a:rPr kumimoji="1" lang="ko-KR" altLang="en-US" sz="1600" i="1" dirty="0"/>
              <a:t> 한가</a:t>
            </a:r>
            <a:r>
              <a:rPr kumimoji="1" lang="en-US" altLang="ko-KR" sz="1600" i="1" dirty="0"/>
              <a:t>?</a:t>
            </a:r>
          </a:p>
          <a:p>
            <a:pPr>
              <a:lnSpc>
                <a:spcPct val="200000"/>
              </a:lnSpc>
            </a:pP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B6B62C-8805-E545-B3B7-5A457077406F}"/>
              </a:ext>
            </a:extLst>
          </p:cNvPr>
          <p:cNvSpPr/>
          <p:nvPr/>
        </p:nvSpPr>
        <p:spPr>
          <a:xfrm>
            <a:off x="7082816" y="6009697"/>
            <a:ext cx="2634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http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doc.mindscale.kr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ngv</a:t>
            </a:r>
            <a:r>
              <a:rPr lang="ko-KR" altLang="en-US" sz="1200" dirty="0"/>
              <a:t>/stat01.pdf</a:t>
            </a:r>
          </a:p>
        </p:txBody>
      </p:sp>
    </p:spTree>
    <p:extLst>
      <p:ext uri="{BB962C8B-B14F-4D97-AF65-F5344CB8AC3E}">
        <p14:creationId xmlns:p14="http://schemas.microsoft.com/office/powerpoint/2010/main" val="1632881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신뢰 구간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구간 추정 시 계산되는 범위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신뢰구간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통계량       오차 범위</a:t>
            </a: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DB3010-8D80-A543-9058-0C21082C7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036" y="3483140"/>
            <a:ext cx="292044" cy="2920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C2ABF2-FD4D-6046-BB91-A6C2ABD2A719}"/>
              </a:ext>
            </a:extLst>
          </p:cNvPr>
          <p:cNvSpPr txBox="1"/>
          <p:nvPr/>
        </p:nvSpPr>
        <p:spPr>
          <a:xfrm>
            <a:off x="5163177" y="2090793"/>
            <a:ext cx="6246861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신뢰 수준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ko-KR" altLang="en-US" sz="1600" i="1" dirty="0"/>
              <a:t>계산한 구간이 얼마나 </a:t>
            </a:r>
            <a:r>
              <a:rPr kumimoji="1" lang="ko-KR" altLang="en-US" sz="1600" i="1" dirty="0" err="1"/>
              <a:t>신뢰할만</a:t>
            </a:r>
            <a:r>
              <a:rPr kumimoji="1" lang="ko-KR" altLang="en-US" sz="1600" i="1" dirty="0"/>
              <a:t> 한가</a:t>
            </a:r>
            <a:r>
              <a:rPr kumimoji="1" lang="en-US" altLang="ko-KR" sz="1600" i="1" dirty="0"/>
              <a:t>?</a:t>
            </a:r>
          </a:p>
          <a:p>
            <a:pPr>
              <a:lnSpc>
                <a:spcPct val="200000"/>
              </a:lnSpc>
            </a:pP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B57A33-DE87-A341-9E7D-A7A6F7723115}"/>
              </a:ext>
            </a:extLst>
          </p:cNvPr>
          <p:cNvSpPr txBox="1"/>
          <p:nvPr/>
        </p:nvSpPr>
        <p:spPr>
          <a:xfrm>
            <a:off x="5316006" y="2820757"/>
            <a:ext cx="6094033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신뢰 구간은 </a:t>
            </a:r>
            <a:r>
              <a:rPr kumimoji="1" lang="ko-KR" altLang="en-US" sz="1600" dirty="0" err="1"/>
              <a:t>모수를</a:t>
            </a:r>
            <a:r>
              <a:rPr kumimoji="1" lang="ko-KR" altLang="en-US" sz="1600" dirty="0"/>
              <a:t> 포함할 수도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안할 수도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예상한 범위는 </a:t>
            </a:r>
            <a:r>
              <a:rPr kumimoji="1" lang="en-US" altLang="ko-KR" sz="1600" dirty="0"/>
              <a:t>(169,171)</a:t>
            </a:r>
            <a:r>
              <a:rPr kumimoji="1" lang="ko-KR" altLang="en-US" sz="1600" dirty="0"/>
              <a:t>이나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실제 </a:t>
            </a:r>
            <a:r>
              <a:rPr kumimoji="1" lang="ko-KR" altLang="en-US" sz="1600" dirty="0" err="1"/>
              <a:t>모수는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172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B6B62C-8805-E545-B3B7-5A457077406F}"/>
              </a:ext>
            </a:extLst>
          </p:cNvPr>
          <p:cNvSpPr/>
          <p:nvPr/>
        </p:nvSpPr>
        <p:spPr>
          <a:xfrm>
            <a:off x="7082816" y="6009697"/>
            <a:ext cx="2634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http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doc.mindscale.kr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ngv</a:t>
            </a:r>
            <a:r>
              <a:rPr lang="ko-KR" altLang="en-US" sz="1200" dirty="0"/>
              <a:t>/stat01.pdf</a:t>
            </a:r>
          </a:p>
        </p:txBody>
      </p:sp>
    </p:spTree>
    <p:extLst>
      <p:ext uri="{BB962C8B-B14F-4D97-AF65-F5344CB8AC3E}">
        <p14:creationId xmlns:p14="http://schemas.microsoft.com/office/powerpoint/2010/main" val="1655091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신뢰 구간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구간 추정 시 계산되는 범위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신뢰구간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통계량       오차 범위</a:t>
            </a: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DB3010-8D80-A543-9058-0C21082C7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036" y="3483140"/>
            <a:ext cx="292044" cy="2920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C2ABF2-FD4D-6046-BB91-A6C2ABD2A719}"/>
              </a:ext>
            </a:extLst>
          </p:cNvPr>
          <p:cNvSpPr txBox="1"/>
          <p:nvPr/>
        </p:nvSpPr>
        <p:spPr>
          <a:xfrm>
            <a:off x="5163177" y="2090793"/>
            <a:ext cx="6246861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신뢰 수준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ko-KR" altLang="en-US" sz="1600" i="1" dirty="0"/>
              <a:t>계산한 구간이 얼마나 </a:t>
            </a:r>
            <a:r>
              <a:rPr kumimoji="1" lang="ko-KR" altLang="en-US" sz="1600" i="1" dirty="0" err="1"/>
              <a:t>신뢰할만</a:t>
            </a:r>
            <a:r>
              <a:rPr kumimoji="1" lang="ko-KR" altLang="en-US" sz="1600" i="1" dirty="0"/>
              <a:t> 한가</a:t>
            </a:r>
            <a:r>
              <a:rPr kumimoji="1" lang="en-US" altLang="ko-KR" sz="1600" i="1" dirty="0"/>
              <a:t>?</a:t>
            </a:r>
          </a:p>
          <a:p>
            <a:pPr>
              <a:lnSpc>
                <a:spcPct val="200000"/>
              </a:lnSpc>
            </a:pP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B57A33-DE87-A341-9E7D-A7A6F7723115}"/>
              </a:ext>
            </a:extLst>
          </p:cNvPr>
          <p:cNvSpPr txBox="1"/>
          <p:nvPr/>
        </p:nvSpPr>
        <p:spPr>
          <a:xfrm>
            <a:off x="5316006" y="2820757"/>
            <a:ext cx="6094033" cy="1991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신뢰 구간은 </a:t>
            </a:r>
            <a:r>
              <a:rPr kumimoji="1" lang="ko-KR" altLang="en-US" sz="1600" dirty="0" err="1"/>
              <a:t>모수를</a:t>
            </a:r>
            <a:r>
              <a:rPr kumimoji="1" lang="ko-KR" altLang="en-US" sz="1600" dirty="0"/>
              <a:t> 포함할 수도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안할 수도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예상한 범위는 </a:t>
            </a:r>
            <a:r>
              <a:rPr kumimoji="1" lang="en-US" altLang="ko-KR" sz="1600" dirty="0"/>
              <a:t>(169,171)</a:t>
            </a:r>
            <a:r>
              <a:rPr kumimoji="1" lang="ko-KR" altLang="en-US" sz="1600" dirty="0"/>
              <a:t>이나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실제 </a:t>
            </a:r>
            <a:r>
              <a:rPr kumimoji="1" lang="ko-KR" altLang="en-US" sz="1600" dirty="0" err="1"/>
              <a:t>모수는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172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 err="1"/>
              <a:t>모수에서</a:t>
            </a:r>
            <a:r>
              <a:rPr kumimoji="1" lang="ko-KR" altLang="en-US" sz="1600" dirty="0"/>
              <a:t> 뽑아낸 표본에 따라 통계량은 다름 </a:t>
            </a:r>
            <a:br>
              <a:rPr kumimoji="1" lang="en-US" altLang="ko-KR" sz="1600" dirty="0"/>
            </a:br>
            <a:r>
              <a:rPr kumimoji="1" lang="ko-KR" altLang="en-US" sz="1600" dirty="0"/>
              <a:t>따라서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신뢰 구간도 각각 다르게 계산된다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B6B62C-8805-E545-B3B7-5A457077406F}"/>
              </a:ext>
            </a:extLst>
          </p:cNvPr>
          <p:cNvSpPr/>
          <p:nvPr/>
        </p:nvSpPr>
        <p:spPr>
          <a:xfrm>
            <a:off x="7082816" y="6009697"/>
            <a:ext cx="2634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http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doc.mindscale.kr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ngv</a:t>
            </a:r>
            <a:r>
              <a:rPr lang="ko-KR" altLang="en-US" sz="1200" dirty="0"/>
              <a:t>/stat01.pdf</a:t>
            </a:r>
          </a:p>
        </p:txBody>
      </p:sp>
    </p:spTree>
    <p:extLst>
      <p:ext uri="{BB962C8B-B14F-4D97-AF65-F5344CB8AC3E}">
        <p14:creationId xmlns:p14="http://schemas.microsoft.com/office/powerpoint/2010/main" val="42521295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신뢰 구간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6094033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구간 추정 시 계산되는 범위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신뢰구간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통계량       오차 범위</a:t>
            </a: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DB3010-8D80-A543-9058-0C21082C7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036" y="3483140"/>
            <a:ext cx="292044" cy="2920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C2ABF2-FD4D-6046-BB91-A6C2ABD2A719}"/>
              </a:ext>
            </a:extLst>
          </p:cNvPr>
          <p:cNvSpPr txBox="1"/>
          <p:nvPr/>
        </p:nvSpPr>
        <p:spPr>
          <a:xfrm>
            <a:off x="5163177" y="2090793"/>
            <a:ext cx="6246861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신뢰 수준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ko-KR" altLang="en-US" sz="1600" i="1" dirty="0"/>
              <a:t>계산한 구간이 얼마나 </a:t>
            </a:r>
            <a:r>
              <a:rPr kumimoji="1" lang="ko-KR" altLang="en-US" sz="1600" i="1" dirty="0" err="1"/>
              <a:t>신뢰할만</a:t>
            </a:r>
            <a:r>
              <a:rPr kumimoji="1" lang="ko-KR" altLang="en-US" sz="1600" i="1" dirty="0"/>
              <a:t> 한가</a:t>
            </a:r>
            <a:r>
              <a:rPr kumimoji="1" lang="en-US" altLang="ko-KR" sz="1600" i="1" dirty="0"/>
              <a:t>?</a:t>
            </a:r>
          </a:p>
          <a:p>
            <a:pPr>
              <a:lnSpc>
                <a:spcPct val="200000"/>
              </a:lnSpc>
            </a:pP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B57A33-DE87-A341-9E7D-A7A6F7723115}"/>
              </a:ext>
            </a:extLst>
          </p:cNvPr>
          <p:cNvSpPr txBox="1"/>
          <p:nvPr/>
        </p:nvSpPr>
        <p:spPr>
          <a:xfrm>
            <a:off x="5316006" y="2820757"/>
            <a:ext cx="6094033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신뢰 구간은 </a:t>
            </a:r>
            <a:r>
              <a:rPr kumimoji="1" lang="ko-KR" altLang="en-US" sz="1600" dirty="0" err="1"/>
              <a:t>모수를</a:t>
            </a:r>
            <a:r>
              <a:rPr kumimoji="1" lang="ko-KR" altLang="en-US" sz="1600" dirty="0"/>
              <a:t> 포함할 수도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안할 수도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예시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예상한 범위는 </a:t>
            </a:r>
            <a:r>
              <a:rPr kumimoji="1" lang="en-US" altLang="ko-KR" sz="1600" dirty="0"/>
              <a:t>(169,171)</a:t>
            </a:r>
            <a:r>
              <a:rPr kumimoji="1" lang="ko-KR" altLang="en-US" sz="1600" dirty="0"/>
              <a:t>이나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실제 </a:t>
            </a:r>
            <a:r>
              <a:rPr kumimoji="1" lang="ko-KR" altLang="en-US" sz="1600" dirty="0" err="1"/>
              <a:t>모수는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172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 err="1"/>
              <a:t>모수에서</a:t>
            </a:r>
            <a:r>
              <a:rPr kumimoji="1" lang="ko-KR" altLang="en-US" sz="1600" dirty="0"/>
              <a:t> 뽑아낸 표본에 따라 통계량은 다름 </a:t>
            </a:r>
            <a:br>
              <a:rPr kumimoji="1" lang="en-US" altLang="ko-KR" sz="1600" dirty="0"/>
            </a:br>
            <a:r>
              <a:rPr kumimoji="1" lang="ko-KR" altLang="en-US" sz="1600" dirty="0"/>
              <a:t>따라서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신뢰 구간도 각각 다르게 계산된다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b="1" dirty="0"/>
              <a:t>신뢰 수준 </a:t>
            </a:r>
            <a:r>
              <a:rPr kumimoji="1" lang="en-US" altLang="ko-KR" sz="1600" b="1" dirty="0"/>
              <a:t>=</a:t>
            </a:r>
            <a:r>
              <a:rPr kumimoji="1" lang="ko-KR" altLang="en-US" sz="1600" b="1" dirty="0"/>
              <a:t> 신뢰 구간이 </a:t>
            </a:r>
            <a:r>
              <a:rPr kumimoji="1" lang="ko-KR" altLang="en-US" sz="1600" b="1" dirty="0" err="1"/>
              <a:t>모수를</a:t>
            </a:r>
            <a:r>
              <a:rPr kumimoji="1" lang="ko-KR" altLang="en-US" sz="1600" b="1" dirty="0"/>
              <a:t> 포함하는 표본들의 비율</a:t>
            </a:r>
            <a:endParaRPr kumimoji="1" lang="en-US" altLang="ko-KR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B6B62C-8805-E545-B3B7-5A457077406F}"/>
              </a:ext>
            </a:extLst>
          </p:cNvPr>
          <p:cNvSpPr/>
          <p:nvPr/>
        </p:nvSpPr>
        <p:spPr>
          <a:xfrm>
            <a:off x="7082816" y="6009697"/>
            <a:ext cx="2634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http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doc.mindscale.kr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ngv</a:t>
            </a:r>
            <a:r>
              <a:rPr lang="ko-KR" altLang="en-US" sz="1200" dirty="0"/>
              <a:t>/stat01.pdf</a:t>
            </a:r>
          </a:p>
        </p:txBody>
      </p:sp>
    </p:spTree>
    <p:extLst>
      <p:ext uri="{BB962C8B-B14F-4D97-AF65-F5344CB8AC3E}">
        <p14:creationId xmlns:p14="http://schemas.microsoft.com/office/powerpoint/2010/main" val="40023905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3B48ECC-97A9-7246-90B1-5C587086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921" y="1441453"/>
            <a:ext cx="3768991" cy="45919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3.</a:t>
            </a:r>
            <a:r>
              <a:rPr kumimoji="1" lang="ko-KR" altLang="en-US" b="1" dirty="0"/>
              <a:t> 모집단과 표본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신뢰 구간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1778201" y="2158122"/>
            <a:ext cx="6094033" cy="565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신뢰구간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통계량        오차 범위</a:t>
            </a: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DB3010-8D80-A543-9058-0C21082C7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966" y="2320539"/>
            <a:ext cx="321250" cy="3212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AB6B62C-8805-E545-B3B7-5A457077406F}"/>
              </a:ext>
            </a:extLst>
          </p:cNvPr>
          <p:cNvSpPr/>
          <p:nvPr/>
        </p:nvSpPr>
        <p:spPr>
          <a:xfrm>
            <a:off x="6975938" y="6195192"/>
            <a:ext cx="190629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altLang="ko-KR" sz="500" dirty="0"/>
              <a:t>https://</a:t>
            </a:r>
            <a:r>
              <a:rPr lang="hu-HU" altLang="ko-KR" sz="500" dirty="0" err="1"/>
              <a:t>angeloyeo.github.io</a:t>
            </a:r>
            <a:r>
              <a:rPr lang="hu-HU" altLang="ko-KR" sz="500" dirty="0"/>
              <a:t>/2021/01/05/</a:t>
            </a:r>
            <a:r>
              <a:rPr lang="hu-HU" altLang="ko-KR" sz="500" dirty="0" err="1"/>
              <a:t>confidence_interval.html</a:t>
            </a:r>
            <a:endParaRPr lang="ko-KR" altLang="en-US" sz="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1A9E2-76A5-4444-8C3E-0421BEDE2F04}"/>
              </a:ext>
            </a:extLst>
          </p:cNvPr>
          <p:cNvSpPr txBox="1"/>
          <p:nvPr/>
        </p:nvSpPr>
        <p:spPr>
          <a:xfrm>
            <a:off x="484301" y="3136872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신뢰 수준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B130D3-3C22-1B4E-AB86-38E77BCBBE6D}"/>
              </a:ext>
            </a:extLst>
          </p:cNvPr>
          <p:cNvSpPr/>
          <p:nvPr/>
        </p:nvSpPr>
        <p:spPr>
          <a:xfrm>
            <a:off x="660520" y="3790494"/>
            <a:ext cx="6035627" cy="1498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b="1" dirty="0"/>
              <a:t>모평균 </a:t>
            </a:r>
            <a:r>
              <a:rPr kumimoji="1" lang="en-US" altLang="ko-KR" sz="1600" b="1" dirty="0"/>
              <a:t>m</a:t>
            </a:r>
            <a:r>
              <a:rPr kumimoji="1" lang="ko-KR" altLang="en-US" sz="1600" b="1" dirty="0"/>
              <a:t>에 대한 신뢰도 </a:t>
            </a:r>
            <a:r>
              <a:rPr kumimoji="1" lang="en-US" altLang="ko-KR" sz="1600" b="1" dirty="0"/>
              <a:t>95%</a:t>
            </a:r>
            <a:r>
              <a:rPr kumimoji="1" lang="ko-KR" altLang="en-US" sz="1600" b="1" dirty="0"/>
              <a:t>의 신뢰구간은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 크기가 </a:t>
            </a:r>
            <a:r>
              <a:rPr kumimoji="1" lang="en-US" altLang="ko-KR" sz="1600" b="1" dirty="0"/>
              <a:t>n</a:t>
            </a:r>
            <a:r>
              <a:rPr kumimoji="1" lang="ko-KR" altLang="en-US" sz="1600" b="1" dirty="0"/>
              <a:t>인 표본을 </a:t>
            </a:r>
            <a:br>
              <a:rPr kumimoji="1" lang="en-US" altLang="ko-KR" sz="1600" b="1" dirty="0"/>
            </a:br>
            <a:r>
              <a:rPr kumimoji="1" lang="ko-KR" altLang="en-US" sz="1600" b="1" dirty="0"/>
              <a:t>여러 번 추출하여 신뢰구간을 만들 때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 이러한 여러 표본 평균들의 </a:t>
            </a:r>
            <a:br>
              <a:rPr kumimoji="1" lang="en-US" altLang="ko-KR" sz="1600" b="1" dirty="0"/>
            </a:br>
            <a:r>
              <a:rPr kumimoji="1" lang="en-US" altLang="ko-KR" sz="1600" b="1" dirty="0"/>
              <a:t>95%</a:t>
            </a:r>
            <a:r>
              <a:rPr kumimoji="1" lang="ko-KR" altLang="en-US" sz="1600" b="1" dirty="0"/>
              <a:t> 정도는 모평균</a:t>
            </a:r>
            <a:r>
              <a:rPr kumimoji="1" lang="en-US" altLang="ko-KR" sz="1600" b="1" dirty="0"/>
              <a:t> m</a:t>
            </a:r>
            <a:r>
              <a:rPr kumimoji="1" lang="ko-KR" altLang="en-US" sz="1600" b="1" dirty="0"/>
              <a:t>을 포함할 것으로 기대된다</a:t>
            </a:r>
            <a:r>
              <a:rPr kumimoji="1" lang="en-US" altLang="ko-KR" sz="16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4B4B7-7512-3F49-EA79-687DA2507894}"/>
              </a:ext>
            </a:extLst>
          </p:cNvPr>
          <p:cNvSpPr txBox="1"/>
          <p:nvPr/>
        </p:nvSpPr>
        <p:spPr>
          <a:xfrm>
            <a:off x="1774462" y="3208924"/>
            <a:ext cx="6097772" cy="51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신뢰 수준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신뢰 구간이 </a:t>
            </a:r>
            <a:r>
              <a:rPr kumimoji="1" lang="ko-KR" altLang="en-US" sz="1600" dirty="0" err="1"/>
              <a:t>모수를</a:t>
            </a:r>
            <a:r>
              <a:rPr kumimoji="1" lang="ko-KR" altLang="en-US" sz="1600" dirty="0"/>
              <a:t> 포함하는 표본들의 비율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411150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시행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표본공간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사건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근원사건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>
                <a:solidFill>
                  <a:srgbClr val="FF0000"/>
                </a:solidFill>
              </a:rPr>
              <a:t>시행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동전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주사위 던지는 것과 같이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같은 조건에서 반복할 수 있고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그 결과가 우연히 결정되는 실험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>
                <a:solidFill>
                  <a:srgbClr val="FF0000"/>
                </a:solidFill>
              </a:rPr>
              <a:t>표본 공간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시행에서 일어날 수 있는 모든 가능한 결과의 집합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>
                <a:solidFill>
                  <a:srgbClr val="FF0000"/>
                </a:solidFill>
              </a:rPr>
              <a:t>사건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표본 공간의 부분집합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>
                <a:solidFill>
                  <a:srgbClr val="FF0000"/>
                </a:solidFill>
              </a:rPr>
              <a:t>근원 사건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한 개의 원소로 이루어진 사건</a:t>
            </a:r>
            <a:endParaRPr kumimoji="1"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55ED0-9F75-60DF-6123-8E753ADC5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848" y="3778056"/>
            <a:ext cx="3407064" cy="23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2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  <a:ea typeface="+mj-ea"/>
              </a:rPr>
              <a:t>1.</a:t>
            </a:r>
            <a:r>
              <a:rPr kumimoji="1" lang="ko-KR" altLang="en-US" sz="2000" dirty="0">
                <a:latin typeface="+mj-ea"/>
                <a:ea typeface="+mj-ea"/>
              </a:rPr>
              <a:t> 데이터 분석의 중요성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데이터 분석을 위해 필요한 가장 기본적인 지식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“</a:t>
            </a:r>
            <a:r>
              <a:rPr kumimoji="1" lang="ko-KR" altLang="en-US" b="1" dirty="0">
                <a:solidFill>
                  <a:srgbClr val="FF0000"/>
                </a:solidFill>
              </a:rPr>
              <a:t>통계학</a:t>
            </a:r>
            <a:r>
              <a:rPr kumimoji="1" lang="en-US" altLang="ko-KR" b="1" dirty="0">
                <a:solidFill>
                  <a:srgbClr val="FF0000"/>
                </a:solidFill>
              </a:rPr>
              <a:t>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0CA5CC-101E-B043-A263-FF88BCB65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21" y="2495181"/>
            <a:ext cx="3881777" cy="28142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CDEDAA-0B94-9541-BF55-795896090BD8}"/>
              </a:ext>
            </a:extLst>
          </p:cNvPr>
          <p:cNvSpPr txBox="1"/>
          <p:nvPr/>
        </p:nvSpPr>
        <p:spPr>
          <a:xfrm>
            <a:off x="6106675" y="3065076"/>
            <a:ext cx="5224288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통계에 대한 기초적인 지식을 쌓음으로써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주어진 </a:t>
            </a:r>
            <a:r>
              <a:rPr kumimoji="1" lang="ko-KR" altLang="en-US" b="1" dirty="0">
                <a:solidFill>
                  <a:srgbClr val="FF0000"/>
                </a:solidFill>
              </a:rPr>
              <a:t>데이터에 대한 이해</a:t>
            </a:r>
            <a:r>
              <a:rPr kumimoji="1" lang="ko-KR" altLang="en-US" dirty="0"/>
              <a:t>를 할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더 나아가서 </a:t>
            </a:r>
            <a:r>
              <a:rPr kumimoji="1" lang="ko-KR" altLang="en-US" b="1" dirty="0">
                <a:solidFill>
                  <a:srgbClr val="FF0000"/>
                </a:solidFill>
              </a:rPr>
              <a:t>의사결정에 도움</a:t>
            </a:r>
            <a:r>
              <a:rPr kumimoji="1" lang="ko-KR" altLang="en-US" dirty="0"/>
              <a:t>을 줄 수 있다</a:t>
            </a:r>
            <a:r>
              <a:rPr kumimoji="1"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534229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예시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4</a:t>
            </a:r>
            <a:r>
              <a:rPr kumimoji="1" lang="ko-KR" altLang="en-US" sz="1600" dirty="0"/>
              <a:t>장의 카드 </a:t>
            </a:r>
            <a:r>
              <a:rPr kumimoji="1" lang="en-US" altLang="ko-KR" sz="1600" dirty="0"/>
              <a:t>(1,2,3,4)</a:t>
            </a:r>
            <a:r>
              <a:rPr kumimoji="1" lang="ko-KR" altLang="en-US" sz="1600" dirty="0"/>
              <a:t> 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임의로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장의 코드를 뽑는 시행에서</a:t>
            </a:r>
            <a:endParaRPr kumimoji="1" lang="en-US" altLang="ko-KR" sz="1600" dirty="0"/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sz="1600" dirty="0"/>
              <a:t>표본공간 </a:t>
            </a:r>
            <a:r>
              <a:rPr kumimoji="1" lang="en-US" altLang="ko-KR" sz="1600" dirty="0"/>
              <a:t>S 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{1,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3,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4}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sz="1600" dirty="0"/>
              <a:t> 뽑은 카드 숫자가 홀수인 사건 </a:t>
            </a:r>
            <a:r>
              <a:rPr kumimoji="1" lang="en-US" altLang="ko-KR" sz="1600" dirty="0"/>
              <a:t>A 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{1,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3}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sz="1600" dirty="0"/>
              <a:t> 근원 사건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 </a:t>
            </a:r>
            <a:r>
              <a:rPr kumimoji="1" lang="en-US" altLang="ko-KR" sz="1600" dirty="0"/>
              <a:t>{1},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{2},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{3},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{4}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DDB0E4-611A-C1CB-4BD4-7B049B871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270" y="2972111"/>
            <a:ext cx="3911600" cy="270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66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1 ~ 20</a:t>
            </a:r>
            <a:r>
              <a:rPr kumimoji="1" lang="ko-KR" altLang="en-US" sz="1600" dirty="0"/>
              <a:t>의 자연 수 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장의 카드를 임의로 뽑는 시행에서 </a:t>
            </a:r>
            <a:r>
              <a:rPr kumimoji="1" lang="en-US" altLang="ko-KR" sz="1600" dirty="0"/>
              <a:t>..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sz="1600" dirty="0"/>
              <a:t>표본공간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??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en-US" altLang="ko-KR" sz="1600" dirty="0"/>
              <a:t>3</a:t>
            </a:r>
            <a:r>
              <a:rPr kumimoji="1" lang="ko-KR" altLang="en-US" sz="1600" dirty="0"/>
              <a:t>의 배수를 뽑는 사건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??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en-US" altLang="ko-KR" sz="1600" dirty="0"/>
              <a:t>20</a:t>
            </a:r>
            <a:r>
              <a:rPr kumimoji="1" lang="ko-KR" altLang="en-US" sz="1600" dirty="0"/>
              <a:t>의 약수를 뽑는 사건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1951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991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1 ~ 20</a:t>
            </a:r>
            <a:r>
              <a:rPr kumimoji="1" lang="ko-KR" altLang="en-US" sz="1600" dirty="0"/>
              <a:t>의 자연 수 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장의 카드를 임의로 뽑는 시행에서 </a:t>
            </a:r>
            <a:r>
              <a:rPr kumimoji="1" lang="en-US" altLang="ko-KR" sz="1600" dirty="0"/>
              <a:t>..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sz="1600" dirty="0"/>
              <a:t>표본공간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{1,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3,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..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,19,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20}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en-US" altLang="ko-KR" sz="1600" dirty="0"/>
              <a:t>3</a:t>
            </a:r>
            <a:r>
              <a:rPr kumimoji="1" lang="ko-KR" altLang="en-US" sz="1600" dirty="0"/>
              <a:t>의 배수를 뽑는 사건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{3,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6,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9,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12,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15,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18}</a:t>
            </a:r>
            <a:r>
              <a:rPr kumimoji="1" lang="en-US" altLang="ko-KR" sz="1600" b="1" dirty="0"/>
              <a:t> 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en-US" altLang="ko-KR" sz="1600" dirty="0"/>
              <a:t>20</a:t>
            </a:r>
            <a:r>
              <a:rPr kumimoji="1" lang="ko-KR" altLang="en-US" sz="1600" dirty="0"/>
              <a:t>의 약수를 뽑는 사건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{1,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4,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10,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20}</a:t>
            </a:r>
          </a:p>
        </p:txBody>
      </p:sp>
    </p:spTree>
    <p:extLst>
      <p:ext uri="{BB962C8B-B14F-4D97-AF65-F5344CB8AC3E}">
        <p14:creationId xmlns:p14="http://schemas.microsoft.com/office/powerpoint/2010/main" val="20421096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배반사건 </a:t>
            </a:r>
            <a:r>
              <a:rPr kumimoji="1" lang="en-US" altLang="ko-KR" b="1" dirty="0">
                <a:solidFill>
                  <a:srgbClr val="FF0000"/>
                </a:solidFill>
              </a:rPr>
              <a:t>&amp;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여사건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배반 사건 </a:t>
            </a:r>
            <a:r>
              <a:rPr kumimoji="1" lang="en-US" altLang="ko-KR" sz="1600" dirty="0"/>
              <a:t>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사건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와 사건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가 동시에 일어나지 않을 </a:t>
            </a:r>
            <a:r>
              <a:rPr kumimoji="1" lang="ko-KR" altLang="en-US" sz="1600" dirty="0" err="1"/>
              <a:t>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는 배반사건이다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 err="1"/>
              <a:t>여사건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사건에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에 대하여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가 일어나지 않는 사건을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의 여사건이라고 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1ACC4E-3F65-8893-E173-9A27431AE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73" y="3052618"/>
            <a:ext cx="939800" cy="254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77AF8E-44B0-0F80-ACC4-5FF504658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579" y="4508499"/>
            <a:ext cx="355600" cy="279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1E9B43-6291-4956-D241-92903EA54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714" y="2737426"/>
            <a:ext cx="1765300" cy="1244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3D3261-034C-AF8C-D9FE-304C0FBCA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5714" y="4536208"/>
            <a:ext cx="1752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066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예시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한 개의 주사귀를 던지는 시행에서</a:t>
            </a:r>
            <a:r>
              <a:rPr kumimoji="1" lang="en-US" altLang="ko-KR" sz="1600" dirty="0"/>
              <a:t>,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표본공간 </a:t>
            </a:r>
            <a:r>
              <a:rPr kumimoji="1" lang="en-US" altLang="ko-KR" sz="1600" dirty="0"/>
              <a:t>S : {1,2,3,4,5,6}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짝수의 눈이 나오는 사건 </a:t>
            </a:r>
            <a:r>
              <a:rPr kumimoji="1" lang="en-US" altLang="ko-KR" sz="1600" dirty="0"/>
              <a:t>A : {2, 4, 6}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홀수의 눈이 나오는 사건 </a:t>
            </a:r>
            <a:r>
              <a:rPr kumimoji="1" lang="en-US" altLang="ko-KR" sz="1600" dirty="0"/>
              <a:t>B : {1, 3, 5}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A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B</a:t>
            </a:r>
            <a:r>
              <a:rPr kumimoji="1" lang="ko-KR" altLang="en-US" sz="1600" dirty="0"/>
              <a:t>는 서로 배반사건이다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dirty="0"/>
              <a:t>A</a:t>
            </a:r>
            <a:r>
              <a:rPr kumimoji="1" lang="ko-KR" altLang="en-US" sz="1600" dirty="0"/>
              <a:t>의 여사건은 </a:t>
            </a:r>
            <a:r>
              <a:rPr kumimoji="1" lang="en-US" altLang="ko-KR" sz="1600" dirty="0"/>
              <a:t>{1,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3,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5}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1595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396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1~10 </a:t>
            </a:r>
            <a:r>
              <a:rPr kumimoji="1" lang="ko-KR" altLang="en-US" sz="1600" dirty="0"/>
              <a:t>까지의 자연수가 적힌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개의 공에서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임의로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개의 공을 꺼낸다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:</a:t>
            </a:r>
            <a:r>
              <a:rPr kumimoji="1" lang="ko-KR" altLang="en-US" sz="1600" dirty="0"/>
              <a:t> 꺼낸 공의 수가 홀수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 : </a:t>
            </a:r>
            <a:r>
              <a:rPr kumimoji="1" lang="ko-KR" altLang="en-US" sz="1600" dirty="0"/>
              <a:t>꺼낸 공의 수가 </a:t>
            </a:r>
            <a:r>
              <a:rPr kumimoji="1" lang="en-US" altLang="ko-KR" sz="1600" dirty="0"/>
              <a:t>4</a:t>
            </a:r>
            <a:r>
              <a:rPr kumimoji="1" lang="ko-KR" altLang="en-US" sz="1600" dirty="0"/>
              <a:t>의 배수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C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꺼낸 공의 수가 </a:t>
            </a:r>
            <a:r>
              <a:rPr kumimoji="1" lang="en-US" altLang="ko-KR" sz="1600" dirty="0"/>
              <a:t>9</a:t>
            </a:r>
            <a:r>
              <a:rPr kumimoji="1" lang="ko-KR" altLang="en-US" sz="1600" dirty="0"/>
              <a:t>의 약수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en-US" altLang="ko-KR" sz="1600" dirty="0"/>
              <a:t>A&amp;B, B&amp;C, C&amp;A </a:t>
            </a:r>
            <a:r>
              <a:rPr kumimoji="1" lang="ko-KR" altLang="en-US" sz="1600" dirty="0"/>
              <a:t>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서로 배반사건인 것은</a:t>
            </a:r>
            <a:r>
              <a:rPr kumimoji="1" lang="en-US" altLang="ko-KR" sz="1600" dirty="0"/>
              <a:t>?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en-US" altLang="ko-KR" sz="1600" dirty="0"/>
              <a:t>             </a:t>
            </a:r>
            <a:r>
              <a:rPr kumimoji="1" lang="ko-KR" altLang="en-US" sz="1600" dirty="0"/>
              <a:t>의 여사건은</a:t>
            </a:r>
            <a:r>
              <a:rPr kumimoji="1" lang="en-US" altLang="ko-KR" sz="1600" dirty="0"/>
              <a:t>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3D6048-41D5-1845-3123-7BB7FF1EE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130" y="5992530"/>
            <a:ext cx="495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912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34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1~10 </a:t>
            </a:r>
            <a:r>
              <a:rPr kumimoji="1" lang="ko-KR" altLang="en-US" sz="1600" dirty="0"/>
              <a:t>까지의 자연수가 적힌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개의 공에서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임의로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개의 공을 꺼낸다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:</a:t>
            </a:r>
            <a:r>
              <a:rPr kumimoji="1" lang="ko-KR" altLang="en-US" sz="1600" dirty="0"/>
              <a:t> 꺼낸 공의 수가 홀수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 : </a:t>
            </a:r>
            <a:r>
              <a:rPr kumimoji="1" lang="ko-KR" altLang="en-US" sz="1600" dirty="0"/>
              <a:t>꺼낸 공의 수가 </a:t>
            </a:r>
            <a:r>
              <a:rPr kumimoji="1" lang="en-US" altLang="ko-KR" sz="1600" dirty="0"/>
              <a:t>4</a:t>
            </a:r>
            <a:r>
              <a:rPr kumimoji="1" lang="ko-KR" altLang="en-US" sz="1600" dirty="0"/>
              <a:t>의 배수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C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꺼낸 공의 수가 </a:t>
            </a:r>
            <a:r>
              <a:rPr kumimoji="1" lang="en-US" altLang="ko-KR" sz="1600" dirty="0"/>
              <a:t>9</a:t>
            </a:r>
            <a:r>
              <a:rPr kumimoji="1" lang="ko-KR" altLang="en-US" sz="1600" dirty="0"/>
              <a:t>의 약수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en-US" altLang="ko-KR" sz="1600" dirty="0"/>
              <a:t>A&amp;B, B&amp;C, C&amp;A </a:t>
            </a:r>
            <a:r>
              <a:rPr kumimoji="1" lang="ko-KR" altLang="en-US" sz="1600" dirty="0"/>
              <a:t>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서로 배반사건인 것은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(A&amp;B), (B&amp;C)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en-US" altLang="ko-KR" sz="1600" dirty="0"/>
              <a:t>             </a:t>
            </a:r>
            <a:r>
              <a:rPr kumimoji="1" lang="ko-KR" altLang="en-US" sz="1600" dirty="0"/>
              <a:t>의 여사건은</a:t>
            </a:r>
            <a:r>
              <a:rPr kumimoji="1" lang="en-US" altLang="ko-KR" sz="1600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3D6048-41D5-1845-3123-7BB7FF1EE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130" y="5992530"/>
            <a:ext cx="495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45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396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dirty="0"/>
              <a:t>1~10 </a:t>
            </a:r>
            <a:r>
              <a:rPr kumimoji="1" lang="ko-KR" altLang="en-US" sz="1600" dirty="0"/>
              <a:t>까지의 자연수가 적힌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개의 공에서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임의로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개의 공을 꺼낸다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A :</a:t>
            </a:r>
            <a:r>
              <a:rPr kumimoji="1" lang="ko-KR" altLang="en-US" sz="1600" dirty="0"/>
              <a:t> 꺼낸 공의 수가 홀수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B : </a:t>
            </a:r>
            <a:r>
              <a:rPr kumimoji="1" lang="ko-KR" altLang="en-US" sz="1600" dirty="0"/>
              <a:t>꺼낸 공의 수가 </a:t>
            </a:r>
            <a:r>
              <a:rPr kumimoji="1" lang="en-US" altLang="ko-KR" sz="1600" dirty="0"/>
              <a:t>4</a:t>
            </a:r>
            <a:r>
              <a:rPr kumimoji="1" lang="ko-KR" altLang="en-US" sz="1600" dirty="0"/>
              <a:t>의 배수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C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꺼낸 공의 수가 </a:t>
            </a:r>
            <a:r>
              <a:rPr kumimoji="1" lang="en-US" altLang="ko-KR" sz="1600" dirty="0"/>
              <a:t>9</a:t>
            </a:r>
            <a:r>
              <a:rPr kumimoji="1" lang="ko-KR" altLang="en-US" sz="1600" dirty="0"/>
              <a:t>의 약수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en-US" altLang="ko-KR" sz="1600" dirty="0"/>
              <a:t>A&amp;B, B&amp;C, C&amp;A </a:t>
            </a:r>
            <a:r>
              <a:rPr kumimoji="1" lang="ko-KR" altLang="en-US" sz="1600" dirty="0"/>
              <a:t>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서로 배반사건인 것은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(A&amp;B), (B&amp;C)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en-US" altLang="ko-KR" sz="1600" dirty="0"/>
              <a:t>             </a:t>
            </a:r>
            <a:r>
              <a:rPr kumimoji="1" lang="ko-KR" altLang="en-US" sz="1600" dirty="0"/>
              <a:t>의 여사건은</a:t>
            </a:r>
            <a:r>
              <a:rPr kumimoji="1" lang="en-US" altLang="ko-KR" sz="1600" dirty="0"/>
              <a:t>? {2,5,6,7,10}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3D6048-41D5-1845-3123-7BB7FF1EE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130" y="5992530"/>
            <a:ext cx="495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239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rgbClr val="FF0000"/>
                </a:solidFill>
              </a:rPr>
              <a:t>수학적 확률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확률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어떤 시행에서 사건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가 일어날 확률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어떤 시행에서 표본 공간 </a:t>
            </a:r>
            <a:r>
              <a:rPr kumimoji="1" lang="en-US" altLang="ko-KR" sz="1600" dirty="0"/>
              <a:t>S</a:t>
            </a:r>
            <a:r>
              <a:rPr kumimoji="1" lang="ko-KR" altLang="en-US" sz="1600" dirty="0"/>
              <a:t>의 각 근원사건이 일어날 가능성이 모두 같은 정도로 기대될 때</a:t>
            </a:r>
            <a:r>
              <a:rPr kumimoji="1" lang="en-US" altLang="ko-KR" sz="1600" dirty="0"/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이를 사건 </a:t>
            </a:r>
            <a:r>
              <a:rPr kumimoji="1" lang="en-US" altLang="ko-KR" sz="1600" dirty="0"/>
              <a:t>A</a:t>
            </a:r>
            <a:r>
              <a:rPr kumimoji="1" lang="ko-KR" altLang="en-US" sz="1600" dirty="0"/>
              <a:t>가 일어날 수학적 확률 이라고 함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endParaRPr kumimoji="1"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6F419F-0D81-28A2-A515-D87120DDA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545" y="2946973"/>
            <a:ext cx="777280" cy="4699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AF449A-EC48-9A93-7679-421C0CABD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349" y="4507605"/>
            <a:ext cx="2446382" cy="9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848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96EFCE6-3026-814C-83E6-A3D4C1F21B46}"/>
              </a:ext>
            </a:extLst>
          </p:cNvPr>
          <p:cNvSpPr txBox="1"/>
          <p:nvPr/>
        </p:nvSpPr>
        <p:spPr>
          <a:xfrm>
            <a:off x="484301" y="851300"/>
            <a:ext cx="444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j-ea"/>
              </a:rPr>
              <a:t>4.</a:t>
            </a:r>
            <a:r>
              <a:rPr kumimoji="1" lang="ko-KR" altLang="en-US" sz="2000" dirty="0">
                <a:latin typeface="+mj-ea"/>
              </a:rPr>
              <a:t> 통계학의 기초</a:t>
            </a:r>
            <a:endParaRPr kumimoji="1" lang="ko-Kore-KR" altLang="en-US" sz="20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5E4FE-2996-9A4A-99D1-15E308086D72}"/>
              </a:ext>
            </a:extLst>
          </p:cNvPr>
          <p:cNvSpPr/>
          <p:nvPr/>
        </p:nvSpPr>
        <p:spPr>
          <a:xfrm>
            <a:off x="265486" y="835331"/>
            <a:ext cx="144000" cy="432048"/>
          </a:xfrm>
          <a:prstGeom prst="rect">
            <a:avLst/>
          </a:prstGeom>
          <a:solidFill>
            <a:srgbClr val="D3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6AECA-EEDD-714C-98C3-3318F711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2"/>
            <a:ext cx="5073041" cy="577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08B-83A8-674B-AE14-CB5236CB5D18}"/>
              </a:ext>
            </a:extLst>
          </p:cNvPr>
          <p:cNvSpPr txBox="1"/>
          <p:nvPr/>
        </p:nvSpPr>
        <p:spPr>
          <a:xfrm>
            <a:off x="110325" y="135215"/>
            <a:ext cx="4714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+mj-ea"/>
              </a:rPr>
              <a:t>데이터 분석을 위한 기초 통계 교육</a:t>
            </a:r>
            <a:endParaRPr kumimoji="1" lang="ko-Kore-KR" altLang="en-US" sz="16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FDC79-E00E-1B4A-B0BE-19F53E94BE68}"/>
              </a:ext>
            </a:extLst>
          </p:cNvPr>
          <p:cNvCxnSpPr/>
          <p:nvPr/>
        </p:nvCxnSpPr>
        <p:spPr>
          <a:xfrm>
            <a:off x="0" y="6379029"/>
            <a:ext cx="5562600" cy="0"/>
          </a:xfrm>
          <a:prstGeom prst="line">
            <a:avLst/>
          </a:prstGeom>
          <a:ln w="19050">
            <a:solidFill>
              <a:srgbClr val="01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C919C79-5ED5-8644-93D7-F4132AAE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0"/>
            <a:ext cx="31750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2AB6-DDC3-FF41-88CD-0D644020F8ED}"/>
              </a:ext>
            </a:extLst>
          </p:cNvPr>
          <p:cNvSpPr txBox="1"/>
          <p:nvPr/>
        </p:nvSpPr>
        <p:spPr>
          <a:xfrm>
            <a:off x="484301" y="1441453"/>
            <a:ext cx="1000161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4.</a:t>
            </a:r>
            <a:r>
              <a:rPr kumimoji="1" lang="ko-KR" altLang="en-US" b="1" dirty="0"/>
              <a:t> 확률</a:t>
            </a:r>
            <a:endParaRPr kumimoji="1"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0BF98-F0AD-3B4F-8412-D485C2EDE32C}"/>
              </a:ext>
            </a:extLst>
          </p:cNvPr>
          <p:cNvSpPr txBox="1"/>
          <p:nvPr/>
        </p:nvSpPr>
        <p:spPr>
          <a:xfrm>
            <a:off x="484301" y="2131105"/>
            <a:ext cx="4789722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Quiz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A8C62-FDE4-744B-9F65-E115DD340677}"/>
              </a:ext>
            </a:extLst>
          </p:cNvPr>
          <p:cNvSpPr txBox="1"/>
          <p:nvPr/>
        </p:nvSpPr>
        <p:spPr>
          <a:xfrm>
            <a:off x="637130" y="2820757"/>
            <a:ext cx="10001611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각 면에 </a:t>
            </a:r>
            <a:r>
              <a:rPr kumimoji="1" lang="en-US" altLang="ko-KR" sz="1600" dirty="0"/>
              <a:t>1,2,3,4</a:t>
            </a:r>
            <a:r>
              <a:rPr kumimoji="1" lang="ko-KR" altLang="en-US" sz="1600" dirty="0"/>
              <a:t>가 하나씩 적힌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개의 정사면체를 동시에 던질 때</a:t>
            </a:r>
            <a:r>
              <a:rPr kumimoji="1" lang="en-US" altLang="ko-KR" sz="1600" dirty="0"/>
              <a:t>,</a:t>
            </a:r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밑 면에 적힌 두 숫자의 합이 </a:t>
            </a:r>
            <a:r>
              <a:rPr kumimoji="1" lang="en-US" altLang="ko-KR" sz="1600" dirty="0"/>
              <a:t>4</a:t>
            </a:r>
            <a:r>
              <a:rPr kumimoji="1" lang="ko-KR" altLang="en-US" sz="1600" dirty="0"/>
              <a:t>일 확률은</a:t>
            </a:r>
            <a:r>
              <a:rPr kumimoji="1"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07523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13881</Words>
  <Application>Microsoft Macintosh PowerPoint</Application>
  <PresentationFormat>와이드스크린</PresentationFormat>
  <Paragraphs>2621</Paragraphs>
  <Slides>286</Slides>
  <Notes>285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286</vt:i4>
      </vt:variant>
    </vt:vector>
  </HeadingPairs>
  <TitlesOfParts>
    <vt:vector size="292" baseType="lpstr">
      <vt:lpstr>나눔스퀘어 Bold</vt:lpstr>
      <vt:lpstr>맑은 고딕</vt:lpstr>
      <vt:lpstr>Arial</vt:lpstr>
      <vt:lpstr>Calibri</vt:lpstr>
      <vt:lpstr>Calibri Light</vt:lpstr>
      <vt:lpstr>Office 테마</vt:lpstr>
      <vt:lpstr>데이터 분석을 위한 기초 통계 교육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데이터의 형태</vt:lpstr>
      <vt:lpstr>3. 통계학이란?</vt:lpstr>
      <vt:lpstr>4. 통계학의 기초</vt:lpstr>
      <vt:lpstr>4. 통계학의 기초</vt:lpstr>
      <vt:lpstr>4. 통계학의 기초</vt:lpstr>
      <vt:lpstr>4. 통계학의 기초</vt:lpstr>
      <vt:lpstr>4. 통계학의 기초</vt:lpstr>
      <vt:lpstr>5. 상관관계 분석</vt:lpstr>
      <vt:lpstr>6. 회귀 분석</vt:lpstr>
      <vt:lpstr>7. 시계열 분석</vt:lpstr>
      <vt:lpstr>8. 데이터 시각화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추가하려면  클릭하십시오.</dc:title>
  <dc:creator>강 지현</dc:creator>
  <cp:lastModifiedBy>승한 이</cp:lastModifiedBy>
  <cp:revision>88</cp:revision>
  <cp:lastPrinted>2023-07-15T10:48:05Z</cp:lastPrinted>
  <dcterms:created xsi:type="dcterms:W3CDTF">2020-09-10T01:33:27Z</dcterms:created>
  <dcterms:modified xsi:type="dcterms:W3CDTF">2023-07-18T22:01:09Z</dcterms:modified>
</cp:coreProperties>
</file>